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4"/>
  </p:notesMasterIdLst>
  <p:sldIdLst>
    <p:sldId id="256" r:id="rId2"/>
    <p:sldId id="338" r:id="rId3"/>
    <p:sldId id="266" r:id="rId4"/>
    <p:sldId id="267" r:id="rId5"/>
    <p:sldId id="268" r:id="rId6"/>
    <p:sldId id="269" r:id="rId7"/>
    <p:sldId id="270" r:id="rId8"/>
    <p:sldId id="271" r:id="rId9"/>
    <p:sldId id="272" r:id="rId10"/>
    <p:sldId id="273" r:id="rId11"/>
    <p:sldId id="274" r:id="rId12"/>
    <p:sldId id="257" r:id="rId13"/>
    <p:sldId id="275" r:id="rId14"/>
    <p:sldId id="276" r:id="rId15"/>
    <p:sldId id="277" r:id="rId16"/>
    <p:sldId id="278" r:id="rId17"/>
    <p:sldId id="279" r:id="rId18"/>
    <p:sldId id="280" r:id="rId19"/>
    <p:sldId id="281" r:id="rId20"/>
    <p:sldId id="282" r:id="rId21"/>
    <p:sldId id="258" r:id="rId22"/>
    <p:sldId id="283" r:id="rId23"/>
    <p:sldId id="285" r:id="rId24"/>
    <p:sldId id="286" r:id="rId25"/>
    <p:sldId id="284" r:id="rId26"/>
    <p:sldId id="287" r:id="rId27"/>
    <p:sldId id="288" r:id="rId28"/>
    <p:sldId id="289" r:id="rId29"/>
    <p:sldId id="259" r:id="rId30"/>
    <p:sldId id="290" r:id="rId31"/>
    <p:sldId id="306" r:id="rId32"/>
    <p:sldId id="291" r:id="rId33"/>
    <p:sldId id="307" r:id="rId34"/>
    <p:sldId id="292" r:id="rId35"/>
    <p:sldId id="308" r:id="rId36"/>
    <p:sldId id="309" r:id="rId37"/>
    <p:sldId id="260" r:id="rId38"/>
    <p:sldId id="310" r:id="rId39"/>
    <p:sldId id="311" r:id="rId40"/>
    <p:sldId id="312" r:id="rId41"/>
    <p:sldId id="316" r:id="rId42"/>
    <p:sldId id="317" r:id="rId43"/>
    <p:sldId id="318" r:id="rId44"/>
    <p:sldId id="313" r:id="rId45"/>
    <p:sldId id="314" r:id="rId46"/>
    <p:sldId id="315" r:id="rId47"/>
    <p:sldId id="263" r:id="rId48"/>
    <p:sldId id="294" r:id="rId49"/>
    <p:sldId id="293" r:id="rId50"/>
    <p:sldId id="295" r:id="rId51"/>
    <p:sldId id="296" r:id="rId52"/>
    <p:sldId id="297" r:id="rId53"/>
    <p:sldId id="298" r:id="rId54"/>
    <p:sldId id="299" r:id="rId55"/>
    <p:sldId id="303" r:id="rId56"/>
    <p:sldId id="300" r:id="rId57"/>
    <p:sldId id="304" r:id="rId58"/>
    <p:sldId id="302" r:id="rId59"/>
    <p:sldId id="301" r:id="rId60"/>
    <p:sldId id="305" r:id="rId61"/>
    <p:sldId id="319" r:id="rId62"/>
    <p:sldId id="320" r:id="rId63"/>
    <p:sldId id="321" r:id="rId64"/>
    <p:sldId id="322" r:id="rId65"/>
    <p:sldId id="323" r:id="rId66"/>
    <p:sldId id="324" r:id="rId67"/>
    <p:sldId id="325" r:id="rId68"/>
    <p:sldId id="326" r:id="rId69"/>
    <p:sldId id="327" r:id="rId70"/>
    <p:sldId id="328" r:id="rId71"/>
    <p:sldId id="329" r:id="rId72"/>
    <p:sldId id="331" r:id="rId73"/>
    <p:sldId id="332" r:id="rId74"/>
    <p:sldId id="333" r:id="rId75"/>
    <p:sldId id="335" r:id="rId76"/>
    <p:sldId id="336" r:id="rId77"/>
    <p:sldId id="330" r:id="rId78"/>
    <p:sldId id="264" r:id="rId79"/>
    <p:sldId id="339" r:id="rId80"/>
    <p:sldId id="337" r:id="rId81"/>
    <p:sldId id="341" r:id="rId82"/>
    <p:sldId id="340" r:id="rId8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710" autoAdjust="0"/>
  </p:normalViewPr>
  <p:slideViewPr>
    <p:cSldViewPr snapToGrid="0" snapToObjects="1">
      <p:cViewPr varScale="1">
        <p:scale>
          <a:sx n="98" d="100"/>
          <a:sy n="98" d="100"/>
        </p:scale>
        <p:origin x="-1400" y="-104"/>
      </p:cViewPr>
      <p:guideLst>
        <p:guide orient="horz" pos="2160"/>
        <p:guide pos="2880"/>
      </p:guideLst>
    </p:cSldViewPr>
  </p:slideViewPr>
  <p:outlineViewPr>
    <p:cViewPr>
      <p:scale>
        <a:sx n="33" d="100"/>
        <a:sy n="33" d="100"/>
      </p:scale>
      <p:origin x="0" y="11912"/>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notesMaster" Target="notesMasters/notesMaster1.xml"/><Relationship Id="rId85" Type="http://schemas.openxmlformats.org/officeDocument/2006/relationships/printerSettings" Target="printerSettings/printerSettings1.bin"/><Relationship Id="rId86" Type="http://schemas.openxmlformats.org/officeDocument/2006/relationships/presProps" Target="presProps.xml"/><Relationship Id="rId87" Type="http://schemas.openxmlformats.org/officeDocument/2006/relationships/viewProps" Target="viewProps.xml"/><Relationship Id="rId88" Type="http://schemas.openxmlformats.org/officeDocument/2006/relationships/theme" Target="theme/theme1.xml"/><Relationship Id="rId8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A92AF6F-CCD5-7D42-AEFF-EA67F63EE4AC}" type="datetimeFigureOut">
              <a:rPr lang="en-US" smtClean="0"/>
              <a:t>7/25/11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320BCD-DCEB-6B47-9207-C892D4803152}" type="slidenum">
              <a:rPr lang="en-US" smtClean="0"/>
              <a:t>‹#›</a:t>
            </a:fld>
            <a:endParaRPr lang="en-US"/>
          </a:p>
        </p:txBody>
      </p:sp>
    </p:spTree>
    <p:extLst>
      <p:ext uri="{BB962C8B-B14F-4D97-AF65-F5344CB8AC3E}">
        <p14:creationId xmlns:p14="http://schemas.microsoft.com/office/powerpoint/2010/main" val="383284706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320BCD-DCEB-6B47-9207-C892D4803152}" type="slidenum">
              <a:rPr lang="en-US" smtClean="0"/>
              <a:t>54</a:t>
            </a:fld>
            <a:endParaRPr lang="en-US"/>
          </a:p>
        </p:txBody>
      </p:sp>
    </p:spTree>
    <p:extLst>
      <p:ext uri="{BB962C8B-B14F-4D97-AF65-F5344CB8AC3E}">
        <p14:creationId xmlns:p14="http://schemas.microsoft.com/office/powerpoint/2010/main" val="30552638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7669C0F-4B20-CE4E-ACEF-ACFEBE66F2B3}" type="datetimeFigureOut">
              <a:rPr lang="en-US" smtClean="0"/>
              <a:t>7/25/11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1997586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669C0F-4B20-CE4E-ACEF-ACFEBE66F2B3}" type="datetimeFigureOut">
              <a:rPr lang="en-US" smtClean="0"/>
              <a:t>7/25/11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1792055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669C0F-4B20-CE4E-ACEF-ACFEBE66F2B3}" type="datetimeFigureOut">
              <a:rPr lang="en-US" smtClean="0"/>
              <a:t>7/25/11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37919860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669C0F-4B20-CE4E-ACEF-ACFEBE66F2B3}" type="datetimeFigureOut">
              <a:rPr lang="en-US" smtClean="0"/>
              <a:t>7/25/11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20909692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669C0F-4B20-CE4E-ACEF-ACFEBE66F2B3}" type="datetimeFigureOut">
              <a:rPr lang="en-US" smtClean="0"/>
              <a:t>7/25/11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2798320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7669C0F-4B20-CE4E-ACEF-ACFEBE66F2B3}" type="datetimeFigureOut">
              <a:rPr lang="en-US" smtClean="0"/>
              <a:t>7/25/11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3016007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7669C0F-4B20-CE4E-ACEF-ACFEBE66F2B3}" type="datetimeFigureOut">
              <a:rPr lang="en-US" smtClean="0"/>
              <a:t>7/25/11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1185723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7669C0F-4B20-CE4E-ACEF-ACFEBE66F2B3}" type="datetimeFigureOut">
              <a:rPr lang="en-US" smtClean="0"/>
              <a:t>7/25/11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1462495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669C0F-4B20-CE4E-ACEF-ACFEBE66F2B3}" type="datetimeFigureOut">
              <a:rPr lang="en-US" smtClean="0"/>
              <a:t>7/25/11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4238234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669C0F-4B20-CE4E-ACEF-ACFEBE66F2B3}" type="datetimeFigureOut">
              <a:rPr lang="en-US" smtClean="0"/>
              <a:t>7/25/11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421981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669C0F-4B20-CE4E-ACEF-ACFEBE66F2B3}" type="datetimeFigureOut">
              <a:rPr lang="en-US" smtClean="0"/>
              <a:t>7/25/11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9C4D36-80BE-A14B-AD03-BDBD60F42FE8}" type="slidenum">
              <a:rPr lang="en-US" smtClean="0"/>
              <a:t>‹#›</a:t>
            </a:fld>
            <a:endParaRPr lang="en-US"/>
          </a:p>
        </p:txBody>
      </p:sp>
    </p:spTree>
    <p:extLst>
      <p:ext uri="{BB962C8B-B14F-4D97-AF65-F5344CB8AC3E}">
        <p14:creationId xmlns:p14="http://schemas.microsoft.com/office/powerpoint/2010/main" val="18590406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669C0F-4B20-CE4E-ACEF-ACFEBE66F2B3}" type="datetimeFigureOut">
              <a:rPr lang="en-US" smtClean="0"/>
              <a:t>7/25/11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9C4D36-80BE-A14B-AD03-BDBD60F42FE8}" type="slidenum">
              <a:rPr lang="en-US" smtClean="0"/>
              <a:t>‹#›</a:t>
            </a:fld>
            <a:endParaRPr lang="en-US"/>
          </a:p>
        </p:txBody>
      </p:sp>
      <p:pic>
        <p:nvPicPr>
          <p:cNvPr id="7" name="Picture 6"/>
          <p:cNvPicPr>
            <a:picLocks noChangeAspect="1"/>
          </p:cNvPicPr>
          <p:nvPr userDrawn="1"/>
        </p:nvPicPr>
        <p:blipFill>
          <a:blip r:embed="rId13">
            <a:alphaModFix amt="33000"/>
          </a:blip>
          <a:stretch>
            <a:fillRect/>
          </a:stretch>
        </p:blipFill>
        <p:spPr>
          <a:xfrm>
            <a:off x="8022985" y="31234"/>
            <a:ext cx="1121015" cy="1121015"/>
          </a:xfrm>
          <a:prstGeom prst="rect">
            <a:avLst/>
          </a:prstGeom>
        </p:spPr>
      </p:pic>
    </p:spTree>
    <p:extLst>
      <p:ext uri="{BB962C8B-B14F-4D97-AF65-F5344CB8AC3E}">
        <p14:creationId xmlns:p14="http://schemas.microsoft.com/office/powerpoint/2010/main" val="20701112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www.theora.org/" TargetMode="External"/><Relationship Id="rId4" Type="http://schemas.openxmlformats.org/officeDocument/2006/relationships/hyperlink" Target="http://www.webmproject.org/" TargetMode="External"/><Relationship Id="rId1" Type="http://schemas.openxmlformats.org/officeDocument/2006/relationships/slideLayout" Target="../slideLayouts/slideLayout2.xml"/><Relationship Id="rId2" Type="http://schemas.openxmlformats.org/officeDocument/2006/relationships/hyperlink" Target="http://en.wikipedia.org/wiki/H.264/MPEG-4_AVC"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hyperlink" Target="http://billmill.org/static/canvastutorial/color.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eveloper.mozilla.org/en/DOM/CanvasRenderingContext2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hyperlink" Target="http://billmill.org/static/canvastutorial/index.html"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tutorials.jenkov.com/svg/index.html" TargetMode="External"/><Relationship Id="rId3" Type="http://schemas.openxmlformats.org/officeDocument/2006/relationships/image" Target="../media/image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html5rocks.com/en/tutorials/file/filesystem/" TargetMode="Externa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html5rocks.com/en/tutorials/file/filesyste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html5rocks.com/en/tutorials/file/filesystem/"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html5rocks.com/en/tutorials/file/filesystem/"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html5rocks.com/en/tutorials/file/filesystem/"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jeremyselier.com/s/demo/device_orientation.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HTML 5 </a:t>
            </a:r>
            <a:br>
              <a:rPr lang="en-US" dirty="0" smtClean="0"/>
            </a:br>
            <a:r>
              <a:rPr lang="en-US" dirty="0" smtClean="0"/>
              <a:t>Hands On</a:t>
            </a:r>
            <a:endParaRPr lang="en-US" dirty="0"/>
          </a:p>
        </p:txBody>
      </p:sp>
      <p:sp>
        <p:nvSpPr>
          <p:cNvPr id="3" name="Subtitle 2"/>
          <p:cNvSpPr>
            <a:spLocks noGrp="1"/>
          </p:cNvSpPr>
          <p:nvPr>
            <p:ph type="subTitle" idx="1"/>
          </p:nvPr>
        </p:nvSpPr>
        <p:spPr/>
        <p:txBody>
          <a:bodyPr/>
          <a:lstStyle/>
          <a:p>
            <a:r>
              <a:rPr lang="en-US" dirty="0" smtClean="0"/>
              <a:t>By Rohit Ghatol</a:t>
            </a:r>
          </a:p>
          <a:p>
            <a:r>
              <a:rPr lang="en-US" dirty="0" err="1" smtClean="0"/>
              <a:t>rohitsghatol@gmail.com</a:t>
            </a:r>
            <a:endParaRPr lang="en-US" dirty="0"/>
          </a:p>
        </p:txBody>
      </p:sp>
    </p:spTree>
    <p:extLst>
      <p:ext uri="{BB962C8B-B14F-4D97-AF65-F5344CB8AC3E}">
        <p14:creationId xmlns:p14="http://schemas.microsoft.com/office/powerpoint/2010/main" val="85053217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HTML 5 Browser Compatibility</a:t>
            </a:r>
            <a:endParaRPr lang="en-US" dirty="0"/>
          </a:p>
        </p:txBody>
      </p:sp>
    </p:spTree>
    <p:extLst>
      <p:ext uri="{BB962C8B-B14F-4D97-AF65-F5344CB8AC3E}">
        <p14:creationId xmlns:p14="http://schemas.microsoft.com/office/powerpoint/2010/main" val="202906396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938790"/>
            <a:ext cx="8383620" cy="5449828"/>
          </a:xfrm>
          <a:prstGeom prst="rect">
            <a:avLst/>
          </a:prstGeom>
        </p:spPr>
      </p:pic>
    </p:spTree>
    <p:extLst>
      <p:ext uri="{BB962C8B-B14F-4D97-AF65-F5344CB8AC3E}">
        <p14:creationId xmlns:p14="http://schemas.microsoft.com/office/powerpoint/2010/main" val="396435236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New </a:t>
            </a:r>
            <a:r>
              <a:rPr lang="en-US" dirty="0" err="1" smtClean="0"/>
              <a:t>DocType</a:t>
            </a:r>
            <a:r>
              <a:rPr lang="en-US" dirty="0" smtClean="0"/>
              <a:t> and Tags</a:t>
            </a:r>
            <a:endParaRPr lang="en-US" dirty="0"/>
          </a:p>
        </p:txBody>
      </p:sp>
    </p:spTree>
    <p:extLst>
      <p:ext uri="{BB962C8B-B14F-4D97-AF65-F5344CB8AC3E}">
        <p14:creationId xmlns:p14="http://schemas.microsoft.com/office/powerpoint/2010/main" val="237929581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9400"/>
            <a:ext cx="8229600" cy="5919077"/>
          </a:xfrm>
        </p:spPr>
        <p:txBody>
          <a:bodyPr>
            <a:normAutofit fontScale="70000" lnSpcReduction="20000"/>
          </a:bodyPr>
          <a:lstStyle/>
          <a:p>
            <a:pPr marL="0" indent="0">
              <a:buNone/>
            </a:pPr>
            <a:r>
              <a:rPr lang="en-US" dirty="0">
                <a:solidFill>
                  <a:srgbClr val="FF0000"/>
                </a:solidFill>
              </a:rPr>
              <a:t>&lt;!DOCTYPE HTML PUBLIC "-//W3C//DTD HTML 4.01//EN"</a:t>
            </a:r>
          </a:p>
          <a:p>
            <a:pPr marL="0" indent="0">
              <a:buNone/>
            </a:pPr>
            <a:r>
              <a:rPr lang="en-US" dirty="0">
                <a:solidFill>
                  <a:srgbClr val="FF0000"/>
                </a:solidFill>
              </a:rPr>
              <a:t>  "http://www.w3.org/TR/html4/</a:t>
            </a:r>
            <a:r>
              <a:rPr lang="en-US" dirty="0" err="1">
                <a:solidFill>
                  <a:srgbClr val="FF0000"/>
                </a:solidFill>
              </a:rPr>
              <a:t>strict.dtd</a:t>
            </a:r>
            <a:r>
              <a:rPr lang="en-US" dirty="0">
                <a:solidFill>
                  <a:srgbClr val="FF0000"/>
                </a:solidFill>
              </a:rPr>
              <a:t>"&gt;</a:t>
            </a:r>
          </a:p>
          <a:p>
            <a:pPr marL="0" indent="0">
              <a:buNone/>
            </a:pPr>
            <a:r>
              <a:rPr lang="en-US" dirty="0"/>
              <a:t>&lt;html </a:t>
            </a:r>
            <a:r>
              <a:rPr lang="en-US" dirty="0" err="1"/>
              <a:t>lang</a:t>
            </a:r>
            <a:r>
              <a:rPr lang="en-US" dirty="0"/>
              <a:t>="en"&gt;</a:t>
            </a:r>
          </a:p>
          <a:p>
            <a:pPr marL="0" indent="0">
              <a:buNone/>
            </a:pPr>
            <a:r>
              <a:rPr lang="en-US" dirty="0"/>
              <a:t>&lt;head&gt;</a:t>
            </a:r>
          </a:p>
          <a:p>
            <a:pPr marL="0" indent="0">
              <a:buNone/>
            </a:pPr>
            <a:r>
              <a:rPr lang="en-US" dirty="0"/>
              <a:t>	&lt;meta http-</a:t>
            </a:r>
            <a:r>
              <a:rPr lang="en-US" dirty="0" err="1"/>
              <a:t>equiv</a:t>
            </a:r>
            <a:r>
              <a:rPr lang="en-US" dirty="0"/>
              <a:t>="Content-Type" content="text/</a:t>
            </a:r>
            <a:r>
              <a:rPr lang="en-US" dirty="0" err="1"/>
              <a:t>html;charset</a:t>
            </a:r>
            <a:r>
              <a:rPr lang="en-US" dirty="0"/>
              <a:t>=utf-8"&gt;</a:t>
            </a:r>
          </a:p>
          <a:p>
            <a:pPr marL="0" indent="0">
              <a:buNone/>
            </a:pPr>
            <a:r>
              <a:rPr lang="en-US" dirty="0"/>
              <a:t>	&lt;script type="text/</a:t>
            </a:r>
            <a:r>
              <a:rPr lang="en-US" dirty="0" err="1"/>
              <a:t>javascript</a:t>
            </a:r>
            <a:r>
              <a:rPr lang="en-US" dirty="0"/>
              <a:t>" </a:t>
            </a:r>
            <a:r>
              <a:rPr lang="en-US" dirty="0" err="1"/>
              <a:t>src</a:t>
            </a:r>
            <a:r>
              <a:rPr lang="en-US" dirty="0"/>
              <a:t>="</a:t>
            </a:r>
            <a:r>
              <a:rPr lang="en-US" dirty="0" err="1"/>
              <a:t>js</a:t>
            </a:r>
            <a:r>
              <a:rPr lang="en-US" dirty="0" smtClean="0"/>
              <a:t>/</a:t>
            </a:r>
            <a:r>
              <a:rPr lang="en-US" dirty="0" err="1" smtClean="0"/>
              <a:t>app.js</a:t>
            </a:r>
            <a:r>
              <a:rPr lang="en-US" dirty="0"/>
              <a:t>"&gt;&lt;/script&gt;</a:t>
            </a:r>
          </a:p>
          <a:p>
            <a:pPr marL="0" indent="0">
              <a:buNone/>
            </a:pPr>
            <a:r>
              <a:rPr lang="en-US" dirty="0"/>
              <a:t>	&lt;script type="text/</a:t>
            </a:r>
            <a:r>
              <a:rPr lang="en-US" dirty="0" err="1"/>
              <a:t>javascript</a:t>
            </a:r>
            <a:r>
              <a:rPr lang="en-US" dirty="0"/>
              <a:t>"&gt;</a:t>
            </a:r>
          </a:p>
          <a:p>
            <a:pPr marL="0" indent="0">
              <a:buNone/>
            </a:pPr>
            <a:r>
              <a:rPr lang="en-US" dirty="0"/>
              <a:t>	  </a:t>
            </a:r>
            <a:r>
              <a:rPr lang="en-US" dirty="0" err="1"/>
              <a:t>var</a:t>
            </a:r>
            <a:r>
              <a:rPr lang="en-US" dirty="0"/>
              <a:t> </a:t>
            </a:r>
            <a:r>
              <a:rPr lang="en-US" dirty="0" smtClean="0"/>
              <a:t>data = {…}</a:t>
            </a:r>
            <a:endParaRPr lang="en-US" dirty="0"/>
          </a:p>
          <a:p>
            <a:pPr marL="0" indent="0">
              <a:buNone/>
            </a:pPr>
            <a:r>
              <a:rPr lang="en-US" dirty="0"/>
              <a:t>	&lt;/script&gt;</a:t>
            </a:r>
          </a:p>
          <a:p>
            <a:pPr marL="0" indent="0">
              <a:buNone/>
            </a:pPr>
            <a:r>
              <a:rPr lang="en-US" dirty="0"/>
              <a:t>	&lt;link type="text/</a:t>
            </a:r>
            <a:r>
              <a:rPr lang="en-US" dirty="0" err="1"/>
              <a:t>css</a:t>
            </a:r>
            <a:r>
              <a:rPr lang="en-US" dirty="0"/>
              <a:t>" </a:t>
            </a:r>
            <a:r>
              <a:rPr lang="en-US" dirty="0" err="1"/>
              <a:t>rel</a:t>
            </a:r>
            <a:r>
              <a:rPr lang="en-US" dirty="0"/>
              <a:t>="</a:t>
            </a:r>
            <a:r>
              <a:rPr lang="en-US" dirty="0" err="1"/>
              <a:t>stylesheet</a:t>
            </a:r>
            <a:r>
              <a:rPr lang="en-US" dirty="0"/>
              <a:t>" </a:t>
            </a:r>
            <a:r>
              <a:rPr lang="en-US" dirty="0" err="1"/>
              <a:t>href</a:t>
            </a:r>
            <a:r>
              <a:rPr lang="en-US" dirty="0"/>
              <a:t>="</a:t>
            </a:r>
            <a:r>
              <a:rPr lang="en-US" dirty="0" err="1"/>
              <a:t>css</a:t>
            </a:r>
            <a:r>
              <a:rPr lang="en-US" dirty="0" smtClean="0"/>
              <a:t>/</a:t>
            </a:r>
            <a:r>
              <a:rPr lang="en-US" dirty="0" err="1" smtClean="0"/>
              <a:t>app.css</a:t>
            </a:r>
            <a:r>
              <a:rPr lang="en-US" dirty="0"/>
              <a:t>" media="screen"&gt;</a:t>
            </a:r>
          </a:p>
          <a:p>
            <a:pPr marL="0" indent="0">
              <a:buNone/>
            </a:pPr>
            <a:r>
              <a:rPr lang="en-US" dirty="0"/>
              <a:t>	&lt;title&gt;HTML5&lt;/title&gt;</a:t>
            </a:r>
          </a:p>
          <a:p>
            <a:pPr marL="0" indent="0">
              <a:buNone/>
            </a:pPr>
            <a:r>
              <a:rPr lang="en-US" dirty="0"/>
              <a:t>&lt;/head&gt;</a:t>
            </a:r>
          </a:p>
          <a:p>
            <a:pPr marL="0" indent="0">
              <a:buNone/>
            </a:pPr>
            <a:r>
              <a:rPr lang="en-US" dirty="0"/>
              <a:t>&lt;body</a:t>
            </a:r>
            <a:r>
              <a:rPr lang="en-US" dirty="0" smtClean="0"/>
              <a:t>&gt;</a:t>
            </a:r>
          </a:p>
          <a:p>
            <a:pPr marL="0" indent="0">
              <a:buNone/>
            </a:pPr>
            <a:r>
              <a:rPr lang="en-US" dirty="0" smtClean="0"/>
              <a:t>&lt;/body&gt;</a:t>
            </a:r>
          </a:p>
          <a:p>
            <a:pPr marL="0" indent="0">
              <a:buNone/>
            </a:pPr>
            <a:r>
              <a:rPr lang="en-US" dirty="0" smtClean="0"/>
              <a:t>&lt;/html&gt;</a:t>
            </a:r>
            <a:endParaRPr lang="en-US" dirty="0"/>
          </a:p>
        </p:txBody>
      </p:sp>
    </p:spTree>
    <p:extLst>
      <p:ext uri="{BB962C8B-B14F-4D97-AF65-F5344CB8AC3E}">
        <p14:creationId xmlns:p14="http://schemas.microsoft.com/office/powerpoint/2010/main" val="75741302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201024" y="883567"/>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&lt;!DOCTYPE HTML PUBLIC "-//W3C//DTD HTML 4.01//EN"</a:t>
            </a:r>
          </a:p>
          <a:p>
            <a:r>
              <a:rPr lang="en-US" dirty="0">
                <a:solidFill>
                  <a:srgbClr val="FF0000"/>
                </a:solidFill>
              </a:rPr>
              <a:t>  "http://www.w3.org/TR/html4/</a:t>
            </a:r>
            <a:r>
              <a:rPr lang="en-US" dirty="0" err="1">
                <a:solidFill>
                  <a:srgbClr val="FF0000"/>
                </a:solidFill>
              </a:rPr>
              <a:t>strict.dtd</a:t>
            </a:r>
            <a:r>
              <a:rPr lang="en-US" dirty="0">
                <a:solidFill>
                  <a:srgbClr val="FF0000"/>
                </a:solidFill>
              </a:rPr>
              <a:t>"&gt;</a:t>
            </a:r>
            <a:endParaRPr lang="en-US" dirty="0"/>
          </a:p>
        </p:txBody>
      </p:sp>
      <p:sp>
        <p:nvSpPr>
          <p:cNvPr id="4" name="Rounded Rectangle 3"/>
          <p:cNvSpPr/>
          <p:nvPr/>
        </p:nvSpPr>
        <p:spPr>
          <a:xfrm>
            <a:off x="1201024" y="3866143"/>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&lt;!DOCTYPE </a:t>
            </a:r>
            <a:r>
              <a:rPr lang="en-US" dirty="0" smtClean="0">
                <a:solidFill>
                  <a:srgbClr val="FF0000"/>
                </a:solidFill>
              </a:rPr>
              <a:t>HTML&gt;</a:t>
            </a:r>
            <a:endParaRPr lang="en-US" dirty="0"/>
          </a:p>
        </p:txBody>
      </p:sp>
      <p:sp>
        <p:nvSpPr>
          <p:cNvPr id="5" name="Down Arrow 4"/>
          <p:cNvSpPr/>
          <p:nvPr/>
        </p:nvSpPr>
        <p:spPr>
          <a:xfrm>
            <a:off x="4003412" y="2636896"/>
            <a:ext cx="621219" cy="10768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9374114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9400"/>
            <a:ext cx="8229600" cy="5919077"/>
          </a:xfrm>
        </p:spPr>
        <p:txBody>
          <a:bodyPr>
            <a:normAutofit fontScale="70000" lnSpcReduction="20000"/>
          </a:bodyPr>
          <a:lstStyle/>
          <a:p>
            <a:pPr marL="0" indent="0">
              <a:buNone/>
            </a:pPr>
            <a:r>
              <a:rPr lang="en-US" dirty="0"/>
              <a:t>&lt;!DOCTYPE HTML PUBLIC "-//W3C//DTD HTML 4.01//EN"</a:t>
            </a:r>
          </a:p>
          <a:p>
            <a:pPr marL="0" indent="0">
              <a:buNone/>
            </a:pPr>
            <a:r>
              <a:rPr lang="en-US" dirty="0"/>
              <a:t>  "http://www.w3.org/TR/html4/</a:t>
            </a:r>
            <a:r>
              <a:rPr lang="en-US" dirty="0" err="1"/>
              <a:t>strict.dtd</a:t>
            </a:r>
            <a:r>
              <a:rPr lang="en-US" dirty="0"/>
              <a:t>"&gt;</a:t>
            </a:r>
          </a:p>
          <a:p>
            <a:pPr marL="0" indent="0">
              <a:buNone/>
            </a:pPr>
            <a:r>
              <a:rPr lang="en-US" dirty="0"/>
              <a:t>&lt;html </a:t>
            </a:r>
            <a:r>
              <a:rPr lang="en-US" dirty="0" err="1"/>
              <a:t>lang</a:t>
            </a:r>
            <a:r>
              <a:rPr lang="en-US" dirty="0"/>
              <a:t>="en"&gt;</a:t>
            </a:r>
          </a:p>
          <a:p>
            <a:pPr marL="0" indent="0">
              <a:buNone/>
            </a:pPr>
            <a:r>
              <a:rPr lang="en-US" dirty="0"/>
              <a:t>&lt;head&gt;</a:t>
            </a:r>
          </a:p>
          <a:p>
            <a:pPr marL="0" indent="0">
              <a:buNone/>
            </a:pPr>
            <a:r>
              <a:rPr lang="en-US" dirty="0"/>
              <a:t>	&lt;meta http-</a:t>
            </a:r>
            <a:r>
              <a:rPr lang="en-US" dirty="0" err="1"/>
              <a:t>equiv</a:t>
            </a:r>
            <a:r>
              <a:rPr lang="en-US" dirty="0"/>
              <a:t>="Content-Type" content="text/</a:t>
            </a:r>
            <a:r>
              <a:rPr lang="en-US" dirty="0" err="1"/>
              <a:t>html;charset</a:t>
            </a:r>
            <a:r>
              <a:rPr lang="en-US" dirty="0"/>
              <a:t>=utf-8"&gt;</a:t>
            </a:r>
          </a:p>
          <a:p>
            <a:pPr marL="0" indent="0">
              <a:buNone/>
            </a:pPr>
            <a:r>
              <a:rPr lang="en-US" dirty="0"/>
              <a:t>	</a:t>
            </a:r>
            <a:r>
              <a:rPr lang="en-US" dirty="0">
                <a:solidFill>
                  <a:srgbClr val="FF0000"/>
                </a:solidFill>
              </a:rPr>
              <a:t>&lt;script type="text/</a:t>
            </a:r>
            <a:r>
              <a:rPr lang="en-US" dirty="0" err="1">
                <a:solidFill>
                  <a:srgbClr val="FF0000"/>
                </a:solidFill>
              </a:rPr>
              <a:t>javascript</a:t>
            </a:r>
            <a:r>
              <a:rPr lang="en-US" dirty="0">
                <a:solidFill>
                  <a:srgbClr val="FF0000"/>
                </a:solidFill>
              </a:rPr>
              <a:t>" </a:t>
            </a:r>
            <a:r>
              <a:rPr lang="en-US" dirty="0" err="1">
                <a:solidFill>
                  <a:srgbClr val="FF0000"/>
                </a:solidFill>
              </a:rPr>
              <a:t>src</a:t>
            </a:r>
            <a:r>
              <a:rPr lang="en-US" dirty="0">
                <a:solidFill>
                  <a:srgbClr val="FF0000"/>
                </a:solidFill>
              </a:rPr>
              <a:t>="</a:t>
            </a:r>
            <a:r>
              <a:rPr lang="en-US" dirty="0" err="1">
                <a:solidFill>
                  <a:srgbClr val="FF0000"/>
                </a:solidFill>
              </a:rPr>
              <a:t>js</a:t>
            </a:r>
            <a:r>
              <a:rPr lang="en-US" dirty="0">
                <a:solidFill>
                  <a:srgbClr val="FF0000"/>
                </a:solidFill>
              </a:rPr>
              <a:t>/</a:t>
            </a:r>
            <a:r>
              <a:rPr lang="en-US" dirty="0" err="1">
                <a:solidFill>
                  <a:srgbClr val="FF0000"/>
                </a:solidFill>
              </a:rPr>
              <a:t>app.js</a:t>
            </a:r>
            <a:r>
              <a:rPr lang="en-US" dirty="0">
                <a:solidFill>
                  <a:srgbClr val="FF0000"/>
                </a:solidFill>
              </a:rPr>
              <a:t>"&gt;&lt;/script&gt;</a:t>
            </a:r>
          </a:p>
          <a:p>
            <a:pPr marL="0" indent="0">
              <a:buNone/>
            </a:pPr>
            <a:r>
              <a:rPr lang="en-US" dirty="0">
                <a:solidFill>
                  <a:srgbClr val="FF0000"/>
                </a:solidFill>
              </a:rPr>
              <a:t>	&lt;script type="text/</a:t>
            </a:r>
            <a:r>
              <a:rPr lang="en-US" dirty="0" err="1">
                <a:solidFill>
                  <a:srgbClr val="FF0000"/>
                </a:solidFill>
              </a:rPr>
              <a:t>javascript</a:t>
            </a:r>
            <a:r>
              <a:rPr lang="en-US" dirty="0">
                <a:solidFill>
                  <a:srgbClr val="FF0000"/>
                </a:solidFill>
              </a:rPr>
              <a:t>"&gt;</a:t>
            </a:r>
          </a:p>
          <a:p>
            <a:pPr marL="0" indent="0">
              <a:buNone/>
            </a:pPr>
            <a:r>
              <a:rPr lang="en-US" dirty="0">
                <a:solidFill>
                  <a:srgbClr val="FF0000"/>
                </a:solidFill>
              </a:rPr>
              <a:t>	  </a:t>
            </a:r>
            <a:r>
              <a:rPr lang="en-US" dirty="0" err="1">
                <a:solidFill>
                  <a:srgbClr val="FF0000"/>
                </a:solidFill>
              </a:rPr>
              <a:t>var</a:t>
            </a:r>
            <a:r>
              <a:rPr lang="en-US" dirty="0">
                <a:solidFill>
                  <a:srgbClr val="FF0000"/>
                </a:solidFill>
              </a:rPr>
              <a:t> data = {…}</a:t>
            </a:r>
          </a:p>
          <a:p>
            <a:pPr marL="0" indent="0">
              <a:buNone/>
            </a:pPr>
            <a:r>
              <a:rPr lang="en-US" dirty="0">
                <a:solidFill>
                  <a:srgbClr val="FF0000"/>
                </a:solidFill>
              </a:rPr>
              <a:t>	&lt;/script&gt;</a:t>
            </a:r>
          </a:p>
          <a:p>
            <a:pPr marL="0" indent="0">
              <a:buNone/>
            </a:pPr>
            <a:r>
              <a:rPr lang="en-US" dirty="0"/>
              <a:t>	&lt;link type="text/</a:t>
            </a:r>
            <a:r>
              <a:rPr lang="en-US" dirty="0" err="1"/>
              <a:t>css</a:t>
            </a:r>
            <a:r>
              <a:rPr lang="en-US" dirty="0"/>
              <a:t>" </a:t>
            </a:r>
            <a:r>
              <a:rPr lang="en-US" dirty="0" err="1"/>
              <a:t>rel</a:t>
            </a:r>
            <a:r>
              <a:rPr lang="en-US" dirty="0"/>
              <a:t>="</a:t>
            </a:r>
            <a:r>
              <a:rPr lang="en-US" dirty="0" err="1"/>
              <a:t>stylesheet</a:t>
            </a:r>
            <a:r>
              <a:rPr lang="en-US" dirty="0"/>
              <a:t>" </a:t>
            </a:r>
            <a:r>
              <a:rPr lang="en-US" dirty="0" err="1"/>
              <a:t>href</a:t>
            </a:r>
            <a:r>
              <a:rPr lang="en-US" dirty="0"/>
              <a:t>="</a:t>
            </a:r>
            <a:r>
              <a:rPr lang="en-US" dirty="0" err="1"/>
              <a:t>css</a:t>
            </a:r>
            <a:r>
              <a:rPr lang="en-US" dirty="0"/>
              <a:t>/</a:t>
            </a:r>
            <a:r>
              <a:rPr lang="en-US" dirty="0" err="1"/>
              <a:t>app.css</a:t>
            </a:r>
            <a:r>
              <a:rPr lang="en-US" dirty="0"/>
              <a:t>" media="screen"&gt;</a:t>
            </a:r>
          </a:p>
          <a:p>
            <a:pPr marL="0" indent="0">
              <a:buNone/>
            </a:pPr>
            <a:r>
              <a:rPr lang="en-US" dirty="0"/>
              <a:t>	&lt;title&gt;HTML5&lt;/title&gt;</a:t>
            </a:r>
          </a:p>
          <a:p>
            <a:pPr marL="0" indent="0">
              <a:buNone/>
            </a:pPr>
            <a:r>
              <a:rPr lang="en-US" dirty="0"/>
              <a:t>&lt;/head&gt;</a:t>
            </a:r>
          </a:p>
          <a:p>
            <a:pPr marL="0" indent="0">
              <a:buNone/>
            </a:pPr>
            <a:r>
              <a:rPr lang="en-US" dirty="0"/>
              <a:t>&lt;body&gt;</a:t>
            </a:r>
          </a:p>
          <a:p>
            <a:pPr marL="0" indent="0">
              <a:buNone/>
            </a:pPr>
            <a:r>
              <a:rPr lang="en-US" dirty="0"/>
              <a:t>&lt;/body&gt;</a:t>
            </a:r>
          </a:p>
          <a:p>
            <a:pPr marL="0" indent="0">
              <a:buNone/>
            </a:pPr>
            <a:r>
              <a:rPr lang="en-US" dirty="0"/>
              <a:t>&lt;/html&gt;</a:t>
            </a:r>
          </a:p>
        </p:txBody>
      </p:sp>
    </p:spTree>
    <p:extLst>
      <p:ext uri="{BB962C8B-B14F-4D97-AF65-F5344CB8AC3E}">
        <p14:creationId xmlns:p14="http://schemas.microsoft.com/office/powerpoint/2010/main" val="343667493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201024" y="883567"/>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&lt;script type="text/</a:t>
            </a:r>
            <a:r>
              <a:rPr lang="en-US" dirty="0" err="1">
                <a:solidFill>
                  <a:srgbClr val="FF0000"/>
                </a:solidFill>
              </a:rPr>
              <a:t>javascript</a:t>
            </a:r>
            <a:r>
              <a:rPr lang="en-US" dirty="0">
                <a:solidFill>
                  <a:srgbClr val="FF0000"/>
                </a:solidFill>
              </a:rPr>
              <a:t>" </a:t>
            </a:r>
            <a:r>
              <a:rPr lang="en-US" dirty="0" err="1">
                <a:solidFill>
                  <a:srgbClr val="FF0000"/>
                </a:solidFill>
              </a:rPr>
              <a:t>src</a:t>
            </a:r>
            <a:r>
              <a:rPr lang="en-US" dirty="0">
                <a:solidFill>
                  <a:srgbClr val="FF0000"/>
                </a:solidFill>
              </a:rPr>
              <a:t>="</a:t>
            </a:r>
            <a:r>
              <a:rPr lang="en-US" dirty="0" err="1">
                <a:solidFill>
                  <a:srgbClr val="FF0000"/>
                </a:solidFill>
              </a:rPr>
              <a:t>js</a:t>
            </a:r>
            <a:r>
              <a:rPr lang="en-US" dirty="0" smtClean="0">
                <a:solidFill>
                  <a:srgbClr val="FF0000"/>
                </a:solidFill>
              </a:rPr>
              <a:t>/</a:t>
            </a:r>
            <a:r>
              <a:rPr lang="en-US" dirty="0" err="1" smtClean="0">
                <a:solidFill>
                  <a:srgbClr val="FF0000"/>
                </a:solidFill>
              </a:rPr>
              <a:t>app.js</a:t>
            </a:r>
            <a:r>
              <a:rPr lang="en-US" dirty="0">
                <a:solidFill>
                  <a:srgbClr val="FF0000"/>
                </a:solidFill>
              </a:rPr>
              <a:t>"&gt;&lt;/script&gt;</a:t>
            </a:r>
          </a:p>
        </p:txBody>
      </p:sp>
      <p:sp>
        <p:nvSpPr>
          <p:cNvPr id="4" name="Rounded Rectangle 3"/>
          <p:cNvSpPr/>
          <p:nvPr/>
        </p:nvSpPr>
        <p:spPr>
          <a:xfrm>
            <a:off x="1201024" y="3866143"/>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&lt;script </a:t>
            </a:r>
            <a:r>
              <a:rPr lang="en-US" dirty="0" err="1" smtClean="0">
                <a:solidFill>
                  <a:srgbClr val="FF0000"/>
                </a:solidFill>
              </a:rPr>
              <a:t>src</a:t>
            </a:r>
            <a:r>
              <a:rPr lang="en-US" dirty="0">
                <a:solidFill>
                  <a:srgbClr val="FF0000"/>
                </a:solidFill>
              </a:rPr>
              <a:t>="</a:t>
            </a:r>
            <a:r>
              <a:rPr lang="en-US" dirty="0" err="1">
                <a:solidFill>
                  <a:srgbClr val="FF0000"/>
                </a:solidFill>
              </a:rPr>
              <a:t>js</a:t>
            </a:r>
            <a:r>
              <a:rPr lang="en-US" dirty="0">
                <a:solidFill>
                  <a:srgbClr val="FF0000"/>
                </a:solidFill>
              </a:rPr>
              <a:t>/</a:t>
            </a:r>
            <a:r>
              <a:rPr lang="en-US" dirty="0" err="1">
                <a:solidFill>
                  <a:srgbClr val="FF0000"/>
                </a:solidFill>
              </a:rPr>
              <a:t>app.js</a:t>
            </a:r>
            <a:r>
              <a:rPr lang="en-US" dirty="0">
                <a:solidFill>
                  <a:srgbClr val="FF0000"/>
                </a:solidFill>
              </a:rPr>
              <a:t>"&gt;&lt;/script&gt;</a:t>
            </a:r>
          </a:p>
        </p:txBody>
      </p:sp>
      <p:sp>
        <p:nvSpPr>
          <p:cNvPr id="5" name="Down Arrow 4"/>
          <p:cNvSpPr/>
          <p:nvPr/>
        </p:nvSpPr>
        <p:spPr>
          <a:xfrm>
            <a:off x="4003412" y="2636896"/>
            <a:ext cx="621219" cy="10768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63914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9400"/>
            <a:ext cx="8229600" cy="5919077"/>
          </a:xfrm>
        </p:spPr>
        <p:txBody>
          <a:bodyPr>
            <a:normAutofit fontScale="70000" lnSpcReduction="20000"/>
          </a:bodyPr>
          <a:lstStyle/>
          <a:p>
            <a:pPr marL="0" indent="0">
              <a:buNone/>
            </a:pPr>
            <a:r>
              <a:rPr lang="en-US" dirty="0"/>
              <a:t>&lt;!DOCTYPE HTML PUBLIC "-//W3C//DTD HTML 4.01//EN"</a:t>
            </a:r>
          </a:p>
          <a:p>
            <a:pPr marL="0" indent="0">
              <a:buNone/>
            </a:pPr>
            <a:r>
              <a:rPr lang="en-US" dirty="0"/>
              <a:t>  "http://www.w3.org/TR/html4/</a:t>
            </a:r>
            <a:r>
              <a:rPr lang="en-US" dirty="0" err="1"/>
              <a:t>strict.dtd</a:t>
            </a:r>
            <a:r>
              <a:rPr lang="en-US" dirty="0"/>
              <a:t>"&gt;</a:t>
            </a:r>
          </a:p>
          <a:p>
            <a:pPr marL="0" indent="0">
              <a:buNone/>
            </a:pPr>
            <a:r>
              <a:rPr lang="en-US" dirty="0"/>
              <a:t>&lt;html </a:t>
            </a:r>
            <a:r>
              <a:rPr lang="en-US" dirty="0" err="1"/>
              <a:t>lang</a:t>
            </a:r>
            <a:r>
              <a:rPr lang="en-US" dirty="0"/>
              <a:t>="en"&gt;</a:t>
            </a:r>
          </a:p>
          <a:p>
            <a:pPr marL="0" indent="0">
              <a:buNone/>
            </a:pPr>
            <a:r>
              <a:rPr lang="en-US" dirty="0"/>
              <a:t>&lt;head&gt;</a:t>
            </a:r>
          </a:p>
          <a:p>
            <a:pPr marL="0" indent="0">
              <a:buNone/>
            </a:pPr>
            <a:r>
              <a:rPr lang="en-US" dirty="0"/>
              <a:t>	&lt;meta http-</a:t>
            </a:r>
            <a:r>
              <a:rPr lang="en-US" dirty="0" err="1"/>
              <a:t>equiv</a:t>
            </a:r>
            <a:r>
              <a:rPr lang="en-US" dirty="0"/>
              <a:t>="Content-Type" content="text/</a:t>
            </a:r>
            <a:r>
              <a:rPr lang="en-US" dirty="0" err="1"/>
              <a:t>html;charset</a:t>
            </a:r>
            <a:r>
              <a:rPr lang="en-US" dirty="0"/>
              <a:t>=utf-8"&gt;</a:t>
            </a:r>
          </a:p>
          <a:p>
            <a:pPr marL="0" indent="0">
              <a:buNone/>
            </a:pPr>
            <a:r>
              <a:rPr lang="en-US" dirty="0"/>
              <a:t>	&lt;script type="text/</a:t>
            </a:r>
            <a:r>
              <a:rPr lang="en-US" dirty="0" err="1"/>
              <a:t>javascript</a:t>
            </a:r>
            <a:r>
              <a:rPr lang="en-US" dirty="0"/>
              <a:t>" </a:t>
            </a:r>
            <a:r>
              <a:rPr lang="en-US" dirty="0" err="1"/>
              <a:t>src</a:t>
            </a:r>
            <a:r>
              <a:rPr lang="en-US" dirty="0"/>
              <a:t>="</a:t>
            </a:r>
            <a:r>
              <a:rPr lang="en-US" dirty="0" err="1"/>
              <a:t>js</a:t>
            </a:r>
            <a:r>
              <a:rPr lang="en-US" dirty="0"/>
              <a:t>/</a:t>
            </a:r>
            <a:r>
              <a:rPr lang="en-US" dirty="0" err="1"/>
              <a:t>app.js</a:t>
            </a:r>
            <a:r>
              <a:rPr lang="en-US" dirty="0"/>
              <a:t>"&gt;&lt;/script&gt;</a:t>
            </a:r>
          </a:p>
          <a:p>
            <a:pPr marL="0" indent="0">
              <a:buNone/>
            </a:pPr>
            <a:r>
              <a:rPr lang="en-US" dirty="0"/>
              <a:t>	&lt;script type="text/</a:t>
            </a:r>
            <a:r>
              <a:rPr lang="en-US" dirty="0" err="1"/>
              <a:t>javascript</a:t>
            </a:r>
            <a:r>
              <a:rPr lang="en-US" dirty="0"/>
              <a:t>"&gt;</a:t>
            </a:r>
          </a:p>
          <a:p>
            <a:pPr marL="0" indent="0">
              <a:buNone/>
            </a:pPr>
            <a:r>
              <a:rPr lang="en-US" dirty="0"/>
              <a:t>	  </a:t>
            </a:r>
            <a:r>
              <a:rPr lang="en-US" dirty="0" err="1"/>
              <a:t>var</a:t>
            </a:r>
            <a:r>
              <a:rPr lang="en-US" dirty="0"/>
              <a:t> data = {…}</a:t>
            </a:r>
          </a:p>
          <a:p>
            <a:pPr marL="0" indent="0">
              <a:buNone/>
            </a:pPr>
            <a:r>
              <a:rPr lang="en-US" dirty="0"/>
              <a:t>	&lt;/script&gt;</a:t>
            </a:r>
          </a:p>
          <a:p>
            <a:pPr marL="0" indent="0">
              <a:buNone/>
            </a:pPr>
            <a:r>
              <a:rPr lang="en-US" dirty="0"/>
              <a:t>	</a:t>
            </a:r>
            <a:r>
              <a:rPr lang="en-US" dirty="0">
                <a:solidFill>
                  <a:srgbClr val="FF0000"/>
                </a:solidFill>
              </a:rPr>
              <a:t>&lt;link type="text/</a:t>
            </a:r>
            <a:r>
              <a:rPr lang="en-US" dirty="0" err="1">
                <a:solidFill>
                  <a:srgbClr val="FF0000"/>
                </a:solidFill>
              </a:rPr>
              <a:t>css</a:t>
            </a:r>
            <a:r>
              <a:rPr lang="en-US" dirty="0">
                <a:solidFill>
                  <a:srgbClr val="FF0000"/>
                </a:solidFill>
              </a:rPr>
              <a:t>" </a:t>
            </a:r>
            <a:r>
              <a:rPr lang="en-US" dirty="0" err="1">
                <a:solidFill>
                  <a:srgbClr val="FF0000"/>
                </a:solidFill>
              </a:rPr>
              <a:t>rel</a:t>
            </a:r>
            <a:r>
              <a:rPr lang="en-US" dirty="0">
                <a:solidFill>
                  <a:srgbClr val="FF0000"/>
                </a:solidFill>
              </a:rPr>
              <a:t>="</a:t>
            </a:r>
            <a:r>
              <a:rPr lang="en-US" dirty="0" err="1">
                <a:solidFill>
                  <a:srgbClr val="FF0000"/>
                </a:solidFill>
              </a:rPr>
              <a:t>stylesheet</a:t>
            </a:r>
            <a:r>
              <a:rPr lang="en-US" dirty="0">
                <a:solidFill>
                  <a:srgbClr val="FF0000"/>
                </a:solidFill>
              </a:rPr>
              <a:t>" </a:t>
            </a:r>
            <a:r>
              <a:rPr lang="en-US" dirty="0" err="1">
                <a:solidFill>
                  <a:srgbClr val="FF0000"/>
                </a:solidFill>
              </a:rPr>
              <a:t>href</a:t>
            </a:r>
            <a:r>
              <a:rPr lang="en-US" dirty="0">
                <a:solidFill>
                  <a:srgbClr val="FF0000"/>
                </a:solidFill>
              </a:rPr>
              <a:t>="</a:t>
            </a:r>
            <a:r>
              <a:rPr lang="en-US" dirty="0" err="1">
                <a:solidFill>
                  <a:srgbClr val="FF0000"/>
                </a:solidFill>
              </a:rPr>
              <a:t>css</a:t>
            </a:r>
            <a:r>
              <a:rPr lang="en-US" dirty="0">
                <a:solidFill>
                  <a:srgbClr val="FF0000"/>
                </a:solidFill>
              </a:rPr>
              <a:t>/</a:t>
            </a:r>
            <a:r>
              <a:rPr lang="en-US" dirty="0" err="1">
                <a:solidFill>
                  <a:srgbClr val="FF0000"/>
                </a:solidFill>
              </a:rPr>
              <a:t>app.css</a:t>
            </a:r>
            <a:r>
              <a:rPr lang="en-US" dirty="0">
                <a:solidFill>
                  <a:srgbClr val="FF0000"/>
                </a:solidFill>
              </a:rPr>
              <a:t>" media="screen"&gt;</a:t>
            </a:r>
          </a:p>
          <a:p>
            <a:pPr marL="0" indent="0">
              <a:buNone/>
            </a:pPr>
            <a:r>
              <a:rPr lang="en-US" dirty="0"/>
              <a:t>	&lt;title&gt;HTML5&lt;/title&gt;</a:t>
            </a:r>
          </a:p>
          <a:p>
            <a:pPr marL="0" indent="0">
              <a:buNone/>
            </a:pPr>
            <a:r>
              <a:rPr lang="en-US" dirty="0"/>
              <a:t>&lt;/head&gt;</a:t>
            </a:r>
          </a:p>
          <a:p>
            <a:pPr marL="0" indent="0">
              <a:buNone/>
            </a:pPr>
            <a:r>
              <a:rPr lang="en-US" dirty="0"/>
              <a:t>&lt;body&gt;</a:t>
            </a:r>
          </a:p>
          <a:p>
            <a:pPr marL="0" indent="0">
              <a:buNone/>
            </a:pPr>
            <a:r>
              <a:rPr lang="en-US" dirty="0"/>
              <a:t>&lt;/body&gt;</a:t>
            </a:r>
          </a:p>
          <a:p>
            <a:pPr marL="0" indent="0">
              <a:buNone/>
            </a:pPr>
            <a:r>
              <a:rPr lang="en-US" dirty="0"/>
              <a:t>&lt;/html&gt;</a:t>
            </a:r>
          </a:p>
        </p:txBody>
      </p:sp>
    </p:spTree>
    <p:extLst>
      <p:ext uri="{BB962C8B-B14F-4D97-AF65-F5344CB8AC3E}">
        <p14:creationId xmlns:p14="http://schemas.microsoft.com/office/powerpoint/2010/main" val="16345467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201024" y="883567"/>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&lt;link type="text/</a:t>
            </a:r>
            <a:r>
              <a:rPr lang="en-US" dirty="0" err="1">
                <a:solidFill>
                  <a:srgbClr val="FF0000"/>
                </a:solidFill>
              </a:rPr>
              <a:t>css</a:t>
            </a:r>
            <a:r>
              <a:rPr lang="en-US" dirty="0">
                <a:solidFill>
                  <a:srgbClr val="FF0000"/>
                </a:solidFill>
              </a:rPr>
              <a:t>" </a:t>
            </a:r>
            <a:r>
              <a:rPr lang="en-US" dirty="0" err="1">
                <a:solidFill>
                  <a:srgbClr val="FF0000"/>
                </a:solidFill>
              </a:rPr>
              <a:t>rel</a:t>
            </a:r>
            <a:r>
              <a:rPr lang="en-US" dirty="0">
                <a:solidFill>
                  <a:srgbClr val="FF0000"/>
                </a:solidFill>
              </a:rPr>
              <a:t>="</a:t>
            </a:r>
            <a:r>
              <a:rPr lang="en-US" dirty="0" err="1">
                <a:solidFill>
                  <a:srgbClr val="FF0000"/>
                </a:solidFill>
              </a:rPr>
              <a:t>stylesheet</a:t>
            </a:r>
            <a:r>
              <a:rPr lang="en-US" dirty="0">
                <a:solidFill>
                  <a:srgbClr val="FF0000"/>
                </a:solidFill>
              </a:rPr>
              <a:t>" </a:t>
            </a:r>
            <a:r>
              <a:rPr lang="en-US" dirty="0" err="1">
                <a:solidFill>
                  <a:srgbClr val="FF0000"/>
                </a:solidFill>
              </a:rPr>
              <a:t>href</a:t>
            </a:r>
            <a:r>
              <a:rPr lang="en-US" dirty="0">
                <a:solidFill>
                  <a:srgbClr val="FF0000"/>
                </a:solidFill>
              </a:rPr>
              <a:t>="</a:t>
            </a:r>
            <a:r>
              <a:rPr lang="en-US" dirty="0" err="1">
                <a:solidFill>
                  <a:srgbClr val="FF0000"/>
                </a:solidFill>
              </a:rPr>
              <a:t>css</a:t>
            </a:r>
            <a:r>
              <a:rPr lang="en-US" dirty="0">
                <a:solidFill>
                  <a:srgbClr val="FF0000"/>
                </a:solidFill>
              </a:rPr>
              <a:t>/</a:t>
            </a:r>
            <a:r>
              <a:rPr lang="en-US" dirty="0" err="1">
                <a:solidFill>
                  <a:srgbClr val="FF0000"/>
                </a:solidFill>
              </a:rPr>
              <a:t>app.css</a:t>
            </a:r>
            <a:r>
              <a:rPr lang="en-US" dirty="0">
                <a:solidFill>
                  <a:srgbClr val="FF0000"/>
                </a:solidFill>
              </a:rPr>
              <a:t>" media="screen"&gt;</a:t>
            </a:r>
          </a:p>
        </p:txBody>
      </p:sp>
      <p:sp>
        <p:nvSpPr>
          <p:cNvPr id="4" name="Rounded Rectangle 3"/>
          <p:cNvSpPr/>
          <p:nvPr/>
        </p:nvSpPr>
        <p:spPr>
          <a:xfrm>
            <a:off x="1201024" y="3866143"/>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&lt;link </a:t>
            </a:r>
            <a:r>
              <a:rPr lang="en-US" dirty="0" err="1" smtClean="0">
                <a:solidFill>
                  <a:srgbClr val="FF0000"/>
                </a:solidFill>
              </a:rPr>
              <a:t>rel</a:t>
            </a:r>
            <a:r>
              <a:rPr lang="en-US" dirty="0">
                <a:solidFill>
                  <a:srgbClr val="FF0000"/>
                </a:solidFill>
              </a:rPr>
              <a:t>="</a:t>
            </a:r>
            <a:r>
              <a:rPr lang="en-US" dirty="0" err="1">
                <a:solidFill>
                  <a:srgbClr val="FF0000"/>
                </a:solidFill>
              </a:rPr>
              <a:t>stylesheet</a:t>
            </a:r>
            <a:r>
              <a:rPr lang="en-US" dirty="0">
                <a:solidFill>
                  <a:srgbClr val="FF0000"/>
                </a:solidFill>
              </a:rPr>
              <a:t>" </a:t>
            </a:r>
            <a:r>
              <a:rPr lang="en-US" dirty="0" err="1">
                <a:solidFill>
                  <a:srgbClr val="FF0000"/>
                </a:solidFill>
              </a:rPr>
              <a:t>href</a:t>
            </a:r>
            <a:r>
              <a:rPr lang="en-US" dirty="0">
                <a:solidFill>
                  <a:srgbClr val="FF0000"/>
                </a:solidFill>
              </a:rPr>
              <a:t>="</a:t>
            </a:r>
            <a:r>
              <a:rPr lang="en-US" dirty="0" err="1">
                <a:solidFill>
                  <a:srgbClr val="FF0000"/>
                </a:solidFill>
              </a:rPr>
              <a:t>css</a:t>
            </a:r>
            <a:r>
              <a:rPr lang="en-US" dirty="0">
                <a:solidFill>
                  <a:srgbClr val="FF0000"/>
                </a:solidFill>
              </a:rPr>
              <a:t>/</a:t>
            </a:r>
            <a:r>
              <a:rPr lang="en-US" dirty="0" err="1">
                <a:solidFill>
                  <a:srgbClr val="FF0000"/>
                </a:solidFill>
              </a:rPr>
              <a:t>app.css</a:t>
            </a:r>
            <a:r>
              <a:rPr lang="en-US" dirty="0">
                <a:solidFill>
                  <a:srgbClr val="FF0000"/>
                </a:solidFill>
              </a:rPr>
              <a:t>" media="screen"&gt;</a:t>
            </a:r>
          </a:p>
        </p:txBody>
      </p:sp>
      <p:sp>
        <p:nvSpPr>
          <p:cNvPr id="5" name="Down Arrow 4"/>
          <p:cNvSpPr/>
          <p:nvPr/>
        </p:nvSpPr>
        <p:spPr>
          <a:xfrm>
            <a:off x="4003412" y="2636896"/>
            <a:ext cx="621219" cy="10768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665846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9400"/>
            <a:ext cx="8229600" cy="5919077"/>
          </a:xfrm>
        </p:spPr>
        <p:txBody>
          <a:bodyPr>
            <a:normAutofit fontScale="70000" lnSpcReduction="20000"/>
          </a:bodyPr>
          <a:lstStyle/>
          <a:p>
            <a:pPr marL="0" indent="0">
              <a:buNone/>
            </a:pPr>
            <a:r>
              <a:rPr lang="en-US" dirty="0"/>
              <a:t>&lt;!DOCTYPE HTML PUBLIC "-//W3C//DTD HTML 4.01//EN"</a:t>
            </a:r>
          </a:p>
          <a:p>
            <a:pPr marL="0" indent="0">
              <a:buNone/>
            </a:pPr>
            <a:r>
              <a:rPr lang="en-US" dirty="0"/>
              <a:t>  "http://www.w3.org/TR/html4/</a:t>
            </a:r>
            <a:r>
              <a:rPr lang="en-US" dirty="0" err="1"/>
              <a:t>strict.dtd</a:t>
            </a:r>
            <a:r>
              <a:rPr lang="en-US" dirty="0"/>
              <a:t>"&gt;</a:t>
            </a:r>
          </a:p>
          <a:p>
            <a:pPr marL="0" indent="0">
              <a:buNone/>
            </a:pPr>
            <a:r>
              <a:rPr lang="en-US" dirty="0"/>
              <a:t>&lt;html </a:t>
            </a:r>
            <a:r>
              <a:rPr lang="en-US" dirty="0" err="1"/>
              <a:t>lang</a:t>
            </a:r>
            <a:r>
              <a:rPr lang="en-US" dirty="0"/>
              <a:t>="en"&gt;</a:t>
            </a:r>
          </a:p>
          <a:p>
            <a:pPr marL="0" indent="0">
              <a:buNone/>
            </a:pPr>
            <a:r>
              <a:rPr lang="en-US" dirty="0"/>
              <a:t>&lt;head&gt;</a:t>
            </a:r>
          </a:p>
          <a:p>
            <a:pPr marL="0" indent="0">
              <a:buNone/>
            </a:pPr>
            <a:r>
              <a:rPr lang="en-US" dirty="0"/>
              <a:t>	</a:t>
            </a:r>
            <a:r>
              <a:rPr lang="en-US" dirty="0">
                <a:solidFill>
                  <a:srgbClr val="FF0000"/>
                </a:solidFill>
              </a:rPr>
              <a:t>&lt;meta http-</a:t>
            </a:r>
            <a:r>
              <a:rPr lang="en-US" dirty="0" err="1">
                <a:solidFill>
                  <a:srgbClr val="FF0000"/>
                </a:solidFill>
              </a:rPr>
              <a:t>equiv</a:t>
            </a:r>
            <a:r>
              <a:rPr lang="en-US" dirty="0">
                <a:solidFill>
                  <a:srgbClr val="FF0000"/>
                </a:solidFill>
              </a:rPr>
              <a:t>="Content-Type" content="text/</a:t>
            </a:r>
            <a:r>
              <a:rPr lang="en-US" dirty="0" err="1">
                <a:solidFill>
                  <a:srgbClr val="FF0000"/>
                </a:solidFill>
              </a:rPr>
              <a:t>html;charset</a:t>
            </a:r>
            <a:r>
              <a:rPr lang="en-US" dirty="0">
                <a:solidFill>
                  <a:srgbClr val="FF0000"/>
                </a:solidFill>
              </a:rPr>
              <a:t>=utf-8"&gt;</a:t>
            </a:r>
          </a:p>
          <a:p>
            <a:pPr marL="0" indent="0">
              <a:buNone/>
            </a:pPr>
            <a:r>
              <a:rPr lang="en-US" dirty="0"/>
              <a:t>	&lt;script type="text/</a:t>
            </a:r>
            <a:r>
              <a:rPr lang="en-US" dirty="0" err="1"/>
              <a:t>javascript</a:t>
            </a:r>
            <a:r>
              <a:rPr lang="en-US" dirty="0"/>
              <a:t>" </a:t>
            </a:r>
            <a:r>
              <a:rPr lang="en-US" dirty="0" err="1"/>
              <a:t>src</a:t>
            </a:r>
            <a:r>
              <a:rPr lang="en-US" dirty="0"/>
              <a:t>="</a:t>
            </a:r>
            <a:r>
              <a:rPr lang="en-US" dirty="0" err="1"/>
              <a:t>js</a:t>
            </a:r>
            <a:r>
              <a:rPr lang="en-US" dirty="0"/>
              <a:t>/</a:t>
            </a:r>
            <a:r>
              <a:rPr lang="en-US" dirty="0" err="1"/>
              <a:t>app.js</a:t>
            </a:r>
            <a:r>
              <a:rPr lang="en-US" dirty="0"/>
              <a:t>"&gt;&lt;/script&gt;</a:t>
            </a:r>
          </a:p>
          <a:p>
            <a:pPr marL="0" indent="0">
              <a:buNone/>
            </a:pPr>
            <a:r>
              <a:rPr lang="en-US" dirty="0"/>
              <a:t>	&lt;script type="text/</a:t>
            </a:r>
            <a:r>
              <a:rPr lang="en-US" dirty="0" err="1"/>
              <a:t>javascript</a:t>
            </a:r>
            <a:r>
              <a:rPr lang="en-US" dirty="0"/>
              <a:t>"&gt;</a:t>
            </a:r>
          </a:p>
          <a:p>
            <a:pPr marL="0" indent="0">
              <a:buNone/>
            </a:pPr>
            <a:r>
              <a:rPr lang="en-US" dirty="0"/>
              <a:t>	  </a:t>
            </a:r>
            <a:r>
              <a:rPr lang="en-US" dirty="0" err="1"/>
              <a:t>var</a:t>
            </a:r>
            <a:r>
              <a:rPr lang="en-US" dirty="0"/>
              <a:t> data = {…}</a:t>
            </a:r>
          </a:p>
          <a:p>
            <a:pPr marL="0" indent="0">
              <a:buNone/>
            </a:pPr>
            <a:r>
              <a:rPr lang="en-US" dirty="0"/>
              <a:t>	&lt;/script&gt;</a:t>
            </a:r>
          </a:p>
          <a:p>
            <a:pPr marL="0" indent="0">
              <a:buNone/>
            </a:pPr>
            <a:r>
              <a:rPr lang="en-US" dirty="0"/>
              <a:t>	&lt;link type="text/</a:t>
            </a:r>
            <a:r>
              <a:rPr lang="en-US" dirty="0" err="1"/>
              <a:t>css</a:t>
            </a:r>
            <a:r>
              <a:rPr lang="en-US" dirty="0"/>
              <a:t>" </a:t>
            </a:r>
            <a:r>
              <a:rPr lang="en-US" dirty="0" err="1"/>
              <a:t>rel</a:t>
            </a:r>
            <a:r>
              <a:rPr lang="en-US" dirty="0"/>
              <a:t>="</a:t>
            </a:r>
            <a:r>
              <a:rPr lang="en-US" dirty="0" err="1"/>
              <a:t>stylesheet</a:t>
            </a:r>
            <a:r>
              <a:rPr lang="en-US" dirty="0"/>
              <a:t>" </a:t>
            </a:r>
            <a:r>
              <a:rPr lang="en-US" dirty="0" err="1"/>
              <a:t>href</a:t>
            </a:r>
            <a:r>
              <a:rPr lang="en-US" dirty="0"/>
              <a:t>="</a:t>
            </a:r>
            <a:r>
              <a:rPr lang="en-US" dirty="0" err="1"/>
              <a:t>css</a:t>
            </a:r>
            <a:r>
              <a:rPr lang="en-US" dirty="0"/>
              <a:t>/</a:t>
            </a:r>
            <a:r>
              <a:rPr lang="en-US" dirty="0" err="1"/>
              <a:t>app.css</a:t>
            </a:r>
            <a:r>
              <a:rPr lang="en-US" dirty="0"/>
              <a:t>" media="screen"&gt;</a:t>
            </a:r>
          </a:p>
          <a:p>
            <a:pPr marL="0" indent="0">
              <a:buNone/>
            </a:pPr>
            <a:r>
              <a:rPr lang="en-US" dirty="0"/>
              <a:t>	&lt;title&gt;HTML5&lt;/title&gt;</a:t>
            </a:r>
          </a:p>
          <a:p>
            <a:pPr marL="0" indent="0">
              <a:buNone/>
            </a:pPr>
            <a:r>
              <a:rPr lang="en-US" dirty="0"/>
              <a:t>&lt;/head&gt;</a:t>
            </a:r>
          </a:p>
          <a:p>
            <a:pPr marL="0" indent="0">
              <a:buNone/>
            </a:pPr>
            <a:r>
              <a:rPr lang="en-US" dirty="0"/>
              <a:t>&lt;body&gt;</a:t>
            </a:r>
          </a:p>
          <a:p>
            <a:pPr marL="0" indent="0">
              <a:buNone/>
            </a:pPr>
            <a:r>
              <a:rPr lang="en-US" dirty="0"/>
              <a:t>&lt;/body&gt;</a:t>
            </a:r>
          </a:p>
          <a:p>
            <a:pPr marL="0" indent="0">
              <a:buNone/>
            </a:pPr>
            <a:r>
              <a:rPr lang="en-US" dirty="0"/>
              <a:t>&lt;/html&gt;</a:t>
            </a:r>
          </a:p>
        </p:txBody>
      </p:sp>
    </p:spTree>
    <p:extLst>
      <p:ext uri="{BB962C8B-B14F-4D97-AF65-F5344CB8AC3E}">
        <p14:creationId xmlns:p14="http://schemas.microsoft.com/office/powerpoint/2010/main" val="307722374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a:t>
            </a:r>
            <a:endParaRPr lang="en-US" dirty="0"/>
          </a:p>
        </p:txBody>
      </p:sp>
      <p:sp>
        <p:nvSpPr>
          <p:cNvPr id="3" name="Content Placeholder 2"/>
          <p:cNvSpPr>
            <a:spLocks noGrp="1"/>
          </p:cNvSpPr>
          <p:nvPr>
            <p:ph idx="1"/>
          </p:nvPr>
        </p:nvSpPr>
        <p:spPr/>
        <p:txBody>
          <a:bodyPr>
            <a:normAutofit lnSpcReduction="10000"/>
          </a:bodyPr>
          <a:lstStyle/>
          <a:p>
            <a:pPr marL="514350" indent="-514350">
              <a:buFont typeface="+mj-lt"/>
              <a:buAutoNum type="arabicPeriod"/>
            </a:pPr>
            <a:r>
              <a:rPr lang="en-US" dirty="0" err="1" smtClean="0">
                <a:solidFill>
                  <a:srgbClr val="FF0000"/>
                </a:solidFill>
              </a:rPr>
              <a:t>DocType</a:t>
            </a:r>
            <a:r>
              <a:rPr lang="en-US" dirty="0">
                <a:solidFill>
                  <a:srgbClr val="FF0000"/>
                </a:solidFill>
              </a:rPr>
              <a:t>, New Tags and New </a:t>
            </a:r>
            <a:r>
              <a:rPr lang="en-US" dirty="0" smtClean="0">
                <a:solidFill>
                  <a:srgbClr val="FF0000"/>
                </a:solidFill>
              </a:rPr>
              <a:t>Form Elements</a:t>
            </a:r>
            <a:endParaRPr lang="en-US" dirty="0">
              <a:solidFill>
                <a:srgbClr val="FF0000"/>
              </a:solidFill>
            </a:endParaRPr>
          </a:p>
          <a:p>
            <a:pPr marL="514350" indent="-514350">
              <a:buFont typeface="+mj-lt"/>
              <a:buAutoNum type="arabicPeriod"/>
            </a:pPr>
            <a:r>
              <a:rPr lang="en-US" dirty="0" smtClean="0">
                <a:solidFill>
                  <a:srgbClr val="FF0000"/>
                </a:solidFill>
              </a:rPr>
              <a:t>Audio</a:t>
            </a:r>
            <a:r>
              <a:rPr lang="en-US" dirty="0">
                <a:solidFill>
                  <a:srgbClr val="FF0000"/>
                </a:solidFill>
              </a:rPr>
              <a:t>, Video, Canvas and SVG</a:t>
            </a:r>
          </a:p>
          <a:p>
            <a:pPr marL="514350" indent="-514350">
              <a:buFont typeface="+mj-lt"/>
              <a:buAutoNum type="arabicPeriod"/>
            </a:pPr>
            <a:r>
              <a:rPr lang="en-US" dirty="0" smtClean="0">
                <a:solidFill>
                  <a:srgbClr val="FF0000"/>
                </a:solidFill>
              </a:rPr>
              <a:t>CSS 3 </a:t>
            </a:r>
            <a:r>
              <a:rPr lang="en-US" dirty="0" smtClean="0"/>
              <a:t>(Transition and Text Remaining)</a:t>
            </a:r>
            <a:endParaRPr lang="en-US" dirty="0"/>
          </a:p>
          <a:p>
            <a:pPr marL="514350" indent="-514350">
              <a:buFont typeface="+mj-lt"/>
              <a:buAutoNum type="arabicPeriod"/>
            </a:pPr>
            <a:r>
              <a:rPr lang="en-US" dirty="0" smtClean="0">
                <a:solidFill>
                  <a:srgbClr val="FF0000"/>
                </a:solidFill>
              </a:rPr>
              <a:t>Web </a:t>
            </a:r>
            <a:r>
              <a:rPr lang="en-US" dirty="0">
                <a:solidFill>
                  <a:srgbClr val="FF0000"/>
                </a:solidFill>
              </a:rPr>
              <a:t>Workers </a:t>
            </a:r>
            <a:r>
              <a:rPr lang="en-US" dirty="0"/>
              <a:t>and Web Sockets</a:t>
            </a:r>
          </a:p>
          <a:p>
            <a:pPr marL="514350" indent="-514350">
              <a:buFont typeface="+mj-lt"/>
              <a:buAutoNum type="arabicPeriod"/>
            </a:pPr>
            <a:r>
              <a:rPr lang="en-US" dirty="0" smtClean="0">
                <a:solidFill>
                  <a:srgbClr val="FF0000"/>
                </a:solidFill>
              </a:rPr>
              <a:t>File </a:t>
            </a:r>
            <a:r>
              <a:rPr lang="en-US" dirty="0">
                <a:solidFill>
                  <a:srgbClr val="FF0000"/>
                </a:solidFill>
              </a:rPr>
              <a:t>System API and Drag and Drop</a:t>
            </a:r>
          </a:p>
          <a:p>
            <a:pPr marL="514350" indent="-514350">
              <a:buFont typeface="+mj-lt"/>
              <a:buAutoNum type="arabicPeriod"/>
            </a:pPr>
            <a:r>
              <a:rPr lang="en-US" dirty="0" smtClean="0">
                <a:solidFill>
                  <a:srgbClr val="FF0000"/>
                </a:solidFill>
              </a:rPr>
              <a:t>Geo</a:t>
            </a:r>
            <a:r>
              <a:rPr lang="en-US" dirty="0">
                <a:solidFill>
                  <a:srgbClr val="FF0000"/>
                </a:solidFill>
              </a:rPr>
              <a:t>, Device Orientation</a:t>
            </a:r>
            <a:r>
              <a:rPr lang="en-US" dirty="0"/>
              <a:t> </a:t>
            </a:r>
          </a:p>
          <a:p>
            <a:pPr marL="514350" indent="-514350">
              <a:buFont typeface="+mj-lt"/>
              <a:buAutoNum type="arabicPeriod"/>
            </a:pPr>
            <a:r>
              <a:rPr lang="en-US" dirty="0" smtClean="0"/>
              <a:t>Offline</a:t>
            </a:r>
            <a:r>
              <a:rPr lang="en-US" dirty="0"/>
              <a:t>/Storage API</a:t>
            </a:r>
          </a:p>
          <a:p>
            <a:pPr marL="514350" indent="-514350">
              <a:buFont typeface="+mj-lt"/>
              <a:buAutoNum type="arabicPeriod"/>
            </a:pPr>
            <a:r>
              <a:rPr lang="en-US" dirty="0" smtClean="0"/>
              <a:t>Chrome </a:t>
            </a:r>
            <a:r>
              <a:rPr lang="en-US" dirty="0"/>
              <a:t>Frame</a:t>
            </a:r>
          </a:p>
          <a:p>
            <a:pPr marL="514350" indent="-514350">
              <a:buFont typeface="+mj-lt"/>
              <a:buAutoNum type="arabicPeriod"/>
            </a:pPr>
            <a:endParaRPr lang="en-US" dirty="0"/>
          </a:p>
        </p:txBody>
      </p:sp>
    </p:spTree>
    <p:extLst>
      <p:ext uri="{BB962C8B-B14F-4D97-AF65-F5344CB8AC3E}">
        <p14:creationId xmlns:p14="http://schemas.microsoft.com/office/powerpoint/2010/main" val="2608867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201024" y="883567"/>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&lt;meta http-</a:t>
            </a:r>
            <a:r>
              <a:rPr lang="en-US" dirty="0" err="1">
                <a:solidFill>
                  <a:srgbClr val="FF0000"/>
                </a:solidFill>
              </a:rPr>
              <a:t>equiv</a:t>
            </a:r>
            <a:r>
              <a:rPr lang="en-US" dirty="0">
                <a:solidFill>
                  <a:srgbClr val="FF0000"/>
                </a:solidFill>
              </a:rPr>
              <a:t>="Content-Type" content="text/</a:t>
            </a:r>
            <a:r>
              <a:rPr lang="en-US" dirty="0" err="1">
                <a:solidFill>
                  <a:srgbClr val="FF0000"/>
                </a:solidFill>
              </a:rPr>
              <a:t>html;charset</a:t>
            </a:r>
            <a:r>
              <a:rPr lang="en-US" dirty="0">
                <a:solidFill>
                  <a:srgbClr val="FF0000"/>
                </a:solidFill>
              </a:rPr>
              <a:t>=utf-8"&gt;</a:t>
            </a:r>
          </a:p>
        </p:txBody>
      </p:sp>
      <p:sp>
        <p:nvSpPr>
          <p:cNvPr id="4" name="Rounded Rectangle 3"/>
          <p:cNvSpPr/>
          <p:nvPr/>
        </p:nvSpPr>
        <p:spPr>
          <a:xfrm>
            <a:off x="1201024" y="3866143"/>
            <a:ext cx="6322630" cy="1435797"/>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solidFill>
                  <a:srgbClr val="FF0000"/>
                </a:solidFill>
              </a:rPr>
              <a:t>&lt;meta </a:t>
            </a:r>
            <a:r>
              <a:rPr lang="en-US" dirty="0" smtClean="0">
                <a:solidFill>
                  <a:srgbClr val="FF0000"/>
                </a:solidFill>
              </a:rPr>
              <a:t>content</a:t>
            </a:r>
            <a:r>
              <a:rPr lang="en-US" dirty="0">
                <a:solidFill>
                  <a:srgbClr val="FF0000"/>
                </a:solidFill>
              </a:rPr>
              <a:t>="text/</a:t>
            </a:r>
            <a:r>
              <a:rPr lang="en-US" dirty="0" err="1">
                <a:solidFill>
                  <a:srgbClr val="FF0000"/>
                </a:solidFill>
              </a:rPr>
              <a:t>html;charset</a:t>
            </a:r>
            <a:r>
              <a:rPr lang="en-US" dirty="0">
                <a:solidFill>
                  <a:srgbClr val="FF0000"/>
                </a:solidFill>
              </a:rPr>
              <a:t>=utf-8"&gt;</a:t>
            </a:r>
          </a:p>
        </p:txBody>
      </p:sp>
      <p:sp>
        <p:nvSpPr>
          <p:cNvPr id="5" name="Down Arrow 4"/>
          <p:cNvSpPr/>
          <p:nvPr/>
        </p:nvSpPr>
        <p:spPr>
          <a:xfrm>
            <a:off x="4003412" y="2636896"/>
            <a:ext cx="621219" cy="1076847"/>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699143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Section, Article, Aside</a:t>
            </a:r>
            <a:endParaRPr lang="en-US" dirty="0"/>
          </a:p>
        </p:txBody>
      </p:sp>
    </p:spTree>
    <p:extLst>
      <p:ext uri="{BB962C8B-B14F-4D97-AF65-F5344CB8AC3E}">
        <p14:creationId xmlns:p14="http://schemas.microsoft.com/office/powerpoint/2010/main" val="275679760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65200" y="0"/>
            <a:ext cx="7203953" cy="6858000"/>
          </a:xfrm>
          <a:prstGeom prst="rect">
            <a:avLst/>
          </a:prstGeom>
        </p:spPr>
      </p:pic>
    </p:spTree>
    <p:extLst>
      <p:ext uri="{BB962C8B-B14F-4D97-AF65-F5344CB8AC3E}">
        <p14:creationId xmlns:p14="http://schemas.microsoft.com/office/powerpoint/2010/main" val="198672724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Div</a:t>
            </a:r>
            <a:r>
              <a:rPr lang="en-US" dirty="0" smtClean="0"/>
              <a:t> Hell</a:t>
            </a:r>
            <a:endParaRPr lang="en-US" dirty="0"/>
          </a:p>
        </p:txBody>
      </p:sp>
      <p:sp>
        <p:nvSpPr>
          <p:cNvPr id="3" name="Content Placeholder 2"/>
          <p:cNvSpPr>
            <a:spLocks noGrp="1"/>
          </p:cNvSpPr>
          <p:nvPr>
            <p:ph idx="1"/>
          </p:nvPr>
        </p:nvSpPr>
        <p:spPr/>
        <p:txBody>
          <a:bodyPr>
            <a:normAutofit fontScale="25000" lnSpcReduction="20000"/>
          </a:bodyPr>
          <a:lstStyle/>
          <a:p>
            <a:pPr marL="0" indent="0">
              <a:buNone/>
            </a:pPr>
            <a:r>
              <a:rPr lang="en-US" dirty="0"/>
              <a:t>&lt;body&gt; </a:t>
            </a:r>
          </a:p>
          <a:p>
            <a:pPr marL="0" indent="0">
              <a:buNone/>
            </a:pPr>
            <a:r>
              <a:rPr lang="en-US" dirty="0"/>
              <a:t>  &lt;div id="header"&gt; </a:t>
            </a:r>
          </a:p>
          <a:p>
            <a:pPr marL="0" indent="0">
              <a:buNone/>
            </a:pPr>
            <a:r>
              <a:rPr lang="en-US" dirty="0"/>
              <a:t>    &lt;h1&gt;</a:t>
            </a:r>
            <a:r>
              <a:rPr lang="en-US" dirty="0" err="1"/>
              <a:t>TechNext</a:t>
            </a:r>
            <a:r>
              <a:rPr lang="en-US" dirty="0"/>
              <a:t>&lt;/h1&gt; </a:t>
            </a:r>
          </a:p>
          <a:p>
            <a:pPr marL="0" indent="0">
              <a:buNone/>
            </a:pPr>
            <a:r>
              <a:rPr lang="en-US" dirty="0"/>
              <a:t>    &lt;h2&gt;Tech Meet for </a:t>
            </a:r>
            <a:r>
              <a:rPr lang="en-US" dirty="0" err="1"/>
              <a:t>Dev</a:t>
            </a:r>
            <a:r>
              <a:rPr lang="en-US" dirty="0"/>
              <a:t>, QA and Agile </a:t>
            </a:r>
            <a:r>
              <a:rPr lang="en-US" dirty="0" err="1"/>
              <a:t>practisioner</a:t>
            </a:r>
            <a:r>
              <a:rPr lang="en-US" dirty="0"/>
              <a:t>!&lt;/h2&gt; </a:t>
            </a:r>
          </a:p>
          <a:p>
            <a:pPr marL="0" indent="0">
              <a:buNone/>
            </a:pPr>
            <a:r>
              <a:rPr lang="en-US" dirty="0"/>
              <a:t> </a:t>
            </a:r>
          </a:p>
          <a:p>
            <a:pPr marL="0" indent="0">
              <a:buNone/>
            </a:pPr>
            <a:r>
              <a:rPr lang="en-US" dirty="0"/>
              <a:t>    &lt;div id="navigation"&gt; </a:t>
            </a:r>
          </a:p>
          <a:p>
            <a:pPr marL="0" indent="0">
              <a:buNone/>
            </a:pPr>
            <a:r>
              <a:rPr lang="en-US" dirty="0"/>
              <a:t>      &lt;</a:t>
            </a:r>
            <a:r>
              <a:rPr lang="en-US" dirty="0" err="1"/>
              <a:t>ul</a:t>
            </a:r>
            <a:r>
              <a:rPr lang="en-US" dirty="0"/>
              <a:t>&gt; </a:t>
            </a:r>
          </a:p>
          <a:p>
            <a:pPr marL="0" indent="0">
              <a:buNone/>
            </a:pPr>
            <a:r>
              <a:rPr lang="en-US" dirty="0"/>
              <a:t>        &lt;li&gt;&lt;a </a:t>
            </a:r>
            <a:r>
              <a:rPr lang="en-US" dirty="0" err="1"/>
              <a:t>href</a:t>
            </a:r>
            <a:r>
              <a:rPr lang="en-US" dirty="0"/>
              <a:t>="/"&gt;Home&lt;/a&gt;&lt;/li&gt; </a:t>
            </a:r>
          </a:p>
          <a:p>
            <a:pPr marL="0" indent="0">
              <a:buNone/>
            </a:pPr>
            <a:r>
              <a:rPr lang="en-US" dirty="0"/>
              <a:t>        &lt;li&gt;&lt;a </a:t>
            </a:r>
            <a:r>
              <a:rPr lang="en-US" dirty="0" err="1"/>
              <a:t>href</a:t>
            </a:r>
            <a:r>
              <a:rPr lang="en-US" dirty="0"/>
              <a:t>="/archive"&gt;Archive&lt;/a&gt;&lt;/li&gt; </a:t>
            </a:r>
          </a:p>
          <a:p>
            <a:pPr marL="0" indent="0">
              <a:buNone/>
            </a:pPr>
            <a:r>
              <a:rPr lang="en-US" dirty="0"/>
              <a:t>        &lt;li&gt;&lt;a </a:t>
            </a:r>
            <a:r>
              <a:rPr lang="en-US" dirty="0" err="1"/>
              <a:t>href</a:t>
            </a:r>
            <a:r>
              <a:rPr lang="en-US" dirty="0"/>
              <a:t>="/about"&gt;About&lt;/a&gt;&lt;/li&gt; </a:t>
            </a:r>
          </a:p>
          <a:p>
            <a:pPr marL="0" indent="0">
              <a:buNone/>
            </a:pPr>
            <a:r>
              <a:rPr lang="en-US" dirty="0"/>
              <a:t>      &lt;/</a:t>
            </a:r>
            <a:r>
              <a:rPr lang="en-US" dirty="0" err="1"/>
              <a:t>ul</a:t>
            </a:r>
            <a:r>
              <a:rPr lang="en-US" dirty="0"/>
              <a:t>&gt; </a:t>
            </a:r>
          </a:p>
          <a:p>
            <a:pPr marL="0" indent="0">
              <a:buNone/>
            </a:pPr>
            <a:r>
              <a:rPr lang="en-US" dirty="0"/>
              <a:t>    &lt;/div&gt; </a:t>
            </a:r>
          </a:p>
          <a:p>
            <a:pPr marL="0" indent="0">
              <a:buNone/>
            </a:pPr>
            <a:r>
              <a:rPr lang="en-US" dirty="0"/>
              <a:t>  &lt;/div&gt; </a:t>
            </a:r>
          </a:p>
          <a:p>
            <a:pPr marL="0" indent="0">
              <a:buNone/>
            </a:pPr>
            <a:r>
              <a:rPr lang="en-US" dirty="0"/>
              <a:t>  &lt;div id="meets"&gt; </a:t>
            </a:r>
          </a:p>
          <a:p>
            <a:pPr marL="0" indent="0">
              <a:buNone/>
            </a:pPr>
            <a:r>
              <a:rPr lang="en-US" dirty="0"/>
              <a:t>    &lt;div class="meet"&gt; </a:t>
            </a:r>
          </a:p>
          <a:p>
            <a:pPr marL="0" indent="0">
              <a:buNone/>
            </a:pPr>
            <a:r>
              <a:rPr lang="en-US" dirty="0"/>
              <a:t>      &lt;div class="headline"&gt; </a:t>
            </a:r>
          </a:p>
          <a:p>
            <a:pPr marL="0" indent="0">
              <a:buNone/>
            </a:pPr>
            <a:r>
              <a:rPr lang="en-US" dirty="0"/>
              <a:t>        &lt;h2&gt;&lt;a </a:t>
            </a:r>
            <a:r>
              <a:rPr lang="en-US" dirty="0" err="1"/>
              <a:t>href</a:t>
            </a:r>
            <a:r>
              <a:rPr lang="en-US" dirty="0"/>
              <a:t>="http://</a:t>
            </a:r>
            <a:r>
              <a:rPr lang="en-US" dirty="0" err="1"/>
              <a:t>www.meetup.com</a:t>
            </a:r>
            <a:r>
              <a:rPr lang="en-US" dirty="0"/>
              <a:t>/</a:t>
            </a:r>
            <a:r>
              <a:rPr lang="en-US" dirty="0" err="1"/>
              <a:t>TechNext</a:t>
            </a:r>
            <a:r>
              <a:rPr lang="en-US" dirty="0"/>
              <a:t>/events/21562131/"&gt;HTML 5 Actually Hands On&lt;/a&gt;&lt;/h2&gt; </a:t>
            </a:r>
          </a:p>
          <a:p>
            <a:pPr marL="0" indent="0">
              <a:buNone/>
            </a:pPr>
            <a:r>
              <a:rPr lang="en-US" dirty="0"/>
              <a:t>        &lt;h3&gt;30th July 2011&lt;/h3&gt; </a:t>
            </a:r>
          </a:p>
          <a:p>
            <a:pPr marL="0" indent="0">
              <a:buNone/>
            </a:pPr>
            <a:r>
              <a:rPr lang="en-US" dirty="0"/>
              <a:t>      &lt;/div&gt; </a:t>
            </a:r>
          </a:p>
          <a:p>
            <a:pPr marL="0" indent="0">
              <a:buNone/>
            </a:pPr>
            <a:r>
              <a:rPr lang="en-US" dirty="0"/>
              <a:t>      &lt;p&gt; </a:t>
            </a:r>
          </a:p>
          <a:p>
            <a:pPr marL="0" indent="0">
              <a:buNone/>
            </a:pPr>
            <a:r>
              <a:rPr lang="en-US" dirty="0"/>
              <a:t>     </a:t>
            </a:r>
          </a:p>
          <a:p>
            <a:pPr marL="0" indent="0">
              <a:buNone/>
            </a:pPr>
            <a:r>
              <a:rPr lang="en-US" dirty="0"/>
              <a:t>        &lt;h3&gt;Topic&lt;/h3&gt; </a:t>
            </a:r>
          </a:p>
          <a:p>
            <a:pPr marL="0" indent="0">
              <a:buNone/>
            </a:pPr>
            <a:r>
              <a:rPr lang="en-US" dirty="0"/>
              <a:t>		&lt;p&gt;People have been talking about HTML 5 for ling. I think the wait is over and HTML 5 is now a </a:t>
            </a:r>
            <a:r>
              <a:rPr lang="en-US" dirty="0" err="1"/>
              <a:t>reality.This</a:t>
            </a:r>
            <a:r>
              <a:rPr lang="en-US" dirty="0"/>
              <a:t> session is all hands on coding of HTML 5. The topics include&lt;/p&gt; </a:t>
            </a:r>
          </a:p>
          <a:p>
            <a:pPr marL="0" indent="0">
              <a:buNone/>
            </a:pPr>
            <a:r>
              <a:rPr lang="en-US" dirty="0"/>
              <a:t>		&lt;</a:t>
            </a:r>
            <a:r>
              <a:rPr lang="en-US" dirty="0" err="1"/>
              <a:t>ol</a:t>
            </a:r>
            <a:r>
              <a:rPr lang="en-US" dirty="0"/>
              <a:t>&gt; </a:t>
            </a:r>
          </a:p>
          <a:p>
            <a:pPr marL="0" indent="0">
              <a:buNone/>
            </a:pPr>
            <a:r>
              <a:rPr lang="en-US" dirty="0"/>
              <a:t>		&lt;li&gt;</a:t>
            </a:r>
            <a:r>
              <a:rPr lang="en-US" dirty="0" err="1"/>
              <a:t>DocType</a:t>
            </a:r>
            <a:r>
              <a:rPr lang="en-US" dirty="0"/>
              <a:t>, New Tags and New Form Types (Better Markup)&lt;/li&gt; </a:t>
            </a:r>
          </a:p>
          <a:p>
            <a:pPr marL="0" indent="0">
              <a:buNone/>
            </a:pPr>
            <a:r>
              <a:rPr lang="en-US" dirty="0"/>
              <a:t>		&lt;li&gt;Audio, Video, Canvas and SVG&lt;/li&gt; </a:t>
            </a:r>
          </a:p>
          <a:p>
            <a:pPr marL="0" indent="0">
              <a:buNone/>
            </a:pPr>
            <a:r>
              <a:rPr lang="en-US" dirty="0"/>
              <a:t>		&lt;li&gt;CSS 3&lt;/li&gt; </a:t>
            </a:r>
          </a:p>
          <a:p>
            <a:pPr marL="0" indent="0">
              <a:buNone/>
            </a:pPr>
            <a:r>
              <a:rPr lang="en-US" dirty="0"/>
              <a:t>		&lt;li&gt;Web Workers and Web Sockets&lt;/li&gt; </a:t>
            </a:r>
          </a:p>
          <a:p>
            <a:pPr marL="0" indent="0">
              <a:buNone/>
            </a:pPr>
            <a:r>
              <a:rPr lang="en-US" dirty="0"/>
              <a:t>		&lt;li&gt;File System API and Drag and Drop&lt;/li&gt; </a:t>
            </a:r>
          </a:p>
          <a:p>
            <a:pPr marL="0" indent="0">
              <a:buNone/>
            </a:pPr>
            <a:r>
              <a:rPr lang="en-US" dirty="0"/>
              <a:t>		&lt;li&gt;Geo, Device Orientation &lt;/li&gt; </a:t>
            </a:r>
          </a:p>
          <a:p>
            <a:pPr marL="0" indent="0">
              <a:buNone/>
            </a:pPr>
            <a:r>
              <a:rPr lang="en-US" dirty="0"/>
              <a:t>		&lt;li&gt;Offline/Storage API&lt;/li&gt; </a:t>
            </a:r>
          </a:p>
          <a:p>
            <a:pPr marL="0" indent="0">
              <a:buNone/>
            </a:pPr>
            <a:r>
              <a:rPr lang="en-US" dirty="0"/>
              <a:t>		&lt;li&gt;Chrome Frame&lt;/li&gt; </a:t>
            </a:r>
          </a:p>
          <a:p>
            <a:pPr marL="0" indent="0">
              <a:buNone/>
            </a:pPr>
            <a:r>
              <a:rPr lang="en-US" dirty="0"/>
              <a:t>		&lt;/</a:t>
            </a:r>
            <a:r>
              <a:rPr lang="en-US" dirty="0" err="1"/>
              <a:t>ol</a:t>
            </a:r>
            <a:r>
              <a:rPr lang="en-US" dirty="0"/>
              <a:t>&gt; </a:t>
            </a:r>
          </a:p>
          <a:p>
            <a:pPr marL="0" indent="0">
              <a:buNone/>
            </a:pPr>
            <a:r>
              <a:rPr lang="en-US" dirty="0"/>
              <a:t> </a:t>
            </a:r>
          </a:p>
          <a:p>
            <a:pPr marL="0" indent="0">
              <a:buNone/>
            </a:pPr>
            <a:r>
              <a:rPr lang="en-US" dirty="0"/>
              <a:t>      &lt;/p&gt; </a:t>
            </a:r>
          </a:p>
          <a:p>
            <a:pPr marL="0" indent="0">
              <a:buNone/>
            </a:pPr>
            <a:r>
              <a:rPr lang="en-US" dirty="0"/>
              <a:t>      &lt;h3&gt; Venue&lt;/h3&gt; </a:t>
            </a:r>
          </a:p>
          <a:p>
            <a:pPr marL="0" indent="0">
              <a:buNone/>
            </a:pPr>
            <a:r>
              <a:rPr lang="en-US" dirty="0"/>
              <a:t>      &lt;p&gt; </a:t>
            </a:r>
          </a:p>
          <a:p>
            <a:pPr marL="0" indent="0">
              <a:buNone/>
            </a:pPr>
            <a:r>
              <a:rPr lang="en-US" dirty="0"/>
              <a:t>        </a:t>
            </a:r>
            <a:r>
              <a:rPr lang="en-US" dirty="0" err="1"/>
              <a:t>Synerzip</a:t>
            </a:r>
            <a:r>
              <a:rPr lang="en-US" dirty="0"/>
              <a:t> </a:t>
            </a:r>
            <a:r>
              <a:rPr lang="en-US" dirty="0" err="1"/>
              <a:t>Softech</a:t>
            </a:r>
            <a:r>
              <a:rPr lang="en-US" dirty="0"/>
              <a:t> Recreational Area</a:t>
            </a:r>
          </a:p>
          <a:p>
            <a:pPr marL="0" indent="0">
              <a:buNone/>
            </a:pPr>
            <a:r>
              <a:rPr lang="en-US" dirty="0"/>
              <a:t>		3rd </a:t>
            </a:r>
            <a:r>
              <a:rPr lang="en-US" dirty="0" err="1"/>
              <a:t>Flior</a:t>
            </a:r>
            <a:r>
              <a:rPr lang="en-US" dirty="0"/>
              <a:t>, </a:t>
            </a:r>
            <a:r>
              <a:rPr lang="en-US" dirty="0" err="1"/>
              <a:t>Revliution</a:t>
            </a:r>
            <a:r>
              <a:rPr lang="en-US" dirty="0"/>
              <a:t> Mall, next to </a:t>
            </a:r>
            <a:r>
              <a:rPr lang="en-US" dirty="0" err="1"/>
              <a:t>CityPride</a:t>
            </a:r>
            <a:r>
              <a:rPr lang="en-US" dirty="0"/>
              <a:t> </a:t>
            </a:r>
            <a:r>
              <a:rPr lang="en-US" dirty="0" err="1"/>
              <a:t>Kothrud</a:t>
            </a:r>
            <a:r>
              <a:rPr lang="en-US" dirty="0"/>
              <a:t>, </a:t>
            </a:r>
            <a:r>
              <a:rPr lang="en-US" dirty="0" err="1"/>
              <a:t>Sheth</a:t>
            </a:r>
            <a:r>
              <a:rPr lang="en-US" dirty="0"/>
              <a:t> U M </a:t>
            </a:r>
            <a:r>
              <a:rPr lang="en-US" dirty="0" err="1"/>
              <a:t>Rathi</a:t>
            </a:r>
            <a:r>
              <a:rPr lang="en-US" dirty="0"/>
              <a:t> Path, Pune, Maharashtra, India, Pune (map)</a:t>
            </a:r>
          </a:p>
          <a:p>
            <a:pPr marL="0" indent="0">
              <a:buNone/>
            </a:pPr>
            <a:r>
              <a:rPr lang="en-US" dirty="0"/>
              <a:t>      &lt;/p&gt; </a:t>
            </a:r>
          </a:p>
          <a:p>
            <a:pPr marL="0" indent="0">
              <a:buNone/>
            </a:pPr>
            <a:r>
              <a:rPr lang="en-US" dirty="0"/>
              <a:t>      &lt;div class="footer"&gt; </a:t>
            </a:r>
          </a:p>
          <a:p>
            <a:pPr marL="0" indent="0">
              <a:buNone/>
            </a:pPr>
            <a:r>
              <a:rPr lang="en-US" dirty="0"/>
              <a:t>    	&lt;a class="comments" </a:t>
            </a:r>
            <a:r>
              <a:rPr lang="en-US" dirty="0" err="1"/>
              <a:t>href</a:t>
            </a:r>
            <a:r>
              <a:rPr lang="en-US" dirty="0"/>
              <a:t>="/posts/1/comments"&gt;3 Reviews&lt;/a&gt; </a:t>
            </a:r>
          </a:p>
          <a:p>
            <a:pPr marL="0" indent="0">
              <a:buNone/>
            </a:pPr>
            <a:r>
              <a:rPr lang="en-US" dirty="0"/>
              <a:t>        &lt;span class="</a:t>
            </a:r>
            <a:r>
              <a:rPr lang="en-US" dirty="0" err="1"/>
              <a:t>posted_at</a:t>
            </a:r>
            <a:r>
              <a:rPr lang="en-US" dirty="0"/>
              <a:t>"&gt;Posted at 12:01 AM July 10, 2011&lt;/span&gt; </a:t>
            </a:r>
          </a:p>
          <a:p>
            <a:pPr marL="0" indent="0">
              <a:buNone/>
            </a:pPr>
            <a:r>
              <a:rPr lang="en-US" dirty="0"/>
              <a:t>      &lt;/div&gt; </a:t>
            </a:r>
          </a:p>
          <a:p>
            <a:pPr marL="0" indent="0">
              <a:buNone/>
            </a:pPr>
            <a:r>
              <a:rPr lang="en-US" dirty="0"/>
              <a:t>      </a:t>
            </a:r>
          </a:p>
          <a:p>
            <a:pPr marL="0" indent="0">
              <a:buNone/>
            </a:pPr>
            <a:r>
              <a:rPr lang="en-US" dirty="0"/>
              <a:t>    &lt;/div&gt; </a:t>
            </a:r>
          </a:p>
          <a:p>
            <a:pPr marL="0" indent="0">
              <a:buNone/>
            </a:pPr>
            <a:r>
              <a:rPr lang="en-US" dirty="0"/>
              <a:t>    &lt;!-- More Posts...--&gt; </a:t>
            </a:r>
          </a:p>
          <a:p>
            <a:pPr marL="0" indent="0">
              <a:buNone/>
            </a:pPr>
            <a:r>
              <a:rPr lang="en-US" dirty="0"/>
              <a:t>    </a:t>
            </a:r>
          </a:p>
          <a:p>
            <a:pPr marL="0" indent="0">
              <a:buNone/>
            </a:pPr>
            <a:r>
              <a:rPr lang="en-US" dirty="0"/>
              <a:t>    &lt;div class="meet"&gt; </a:t>
            </a:r>
          </a:p>
          <a:p>
            <a:pPr marL="0" indent="0">
              <a:buNone/>
            </a:pPr>
            <a:r>
              <a:rPr lang="en-US" dirty="0"/>
              <a:t>      &lt;div class="headline"&gt; </a:t>
            </a:r>
          </a:p>
          <a:p>
            <a:pPr marL="0" indent="0">
              <a:buNone/>
            </a:pPr>
            <a:r>
              <a:rPr lang="en-US" dirty="0"/>
              <a:t>        &lt;h2&gt;&lt;a </a:t>
            </a:r>
            <a:r>
              <a:rPr lang="en-US" dirty="0" err="1"/>
              <a:t>href</a:t>
            </a:r>
            <a:r>
              <a:rPr lang="en-US" dirty="0"/>
              <a:t>="http://</a:t>
            </a:r>
            <a:r>
              <a:rPr lang="en-US" dirty="0" err="1"/>
              <a:t>www.meetup.com</a:t>
            </a:r>
            <a:r>
              <a:rPr lang="en-US" dirty="0"/>
              <a:t>/</a:t>
            </a:r>
            <a:r>
              <a:rPr lang="en-US" dirty="0" err="1"/>
              <a:t>TechNext</a:t>
            </a:r>
            <a:r>
              <a:rPr lang="en-US" dirty="0"/>
              <a:t>/events/20652031/"&gt;Digging Deeper into ORM and Hibernate&lt;/a&gt;&lt;/h2&gt; </a:t>
            </a:r>
          </a:p>
          <a:p>
            <a:pPr marL="0" indent="0">
              <a:buNone/>
            </a:pPr>
            <a:r>
              <a:rPr lang="en-US" dirty="0"/>
              <a:t>        &lt;h3&gt;13th August 2011&lt;/h3&gt; </a:t>
            </a:r>
          </a:p>
          <a:p>
            <a:pPr marL="0" indent="0">
              <a:buNone/>
            </a:pPr>
            <a:r>
              <a:rPr lang="en-US" dirty="0"/>
              <a:t>      &lt;/div&gt; </a:t>
            </a:r>
          </a:p>
          <a:p>
            <a:pPr marL="0" indent="0">
              <a:buNone/>
            </a:pPr>
            <a:r>
              <a:rPr lang="en-US" dirty="0"/>
              <a:t> </a:t>
            </a:r>
          </a:p>
          <a:p>
            <a:pPr marL="0" indent="0">
              <a:buNone/>
            </a:pPr>
            <a:r>
              <a:rPr lang="en-US" dirty="0"/>
              <a:t>      &lt;p&gt; </a:t>
            </a:r>
          </a:p>
          <a:p>
            <a:pPr marL="0" indent="0">
              <a:buNone/>
            </a:pPr>
            <a:r>
              <a:rPr lang="en-US" dirty="0"/>
              <a:t>        </a:t>
            </a:r>
          </a:p>
          <a:p>
            <a:pPr marL="0" indent="0">
              <a:buNone/>
            </a:pPr>
            <a:r>
              <a:rPr lang="en-US" dirty="0"/>
              <a:t>        &lt;h3&gt;Topic&lt;/h3&gt; </a:t>
            </a:r>
          </a:p>
          <a:p>
            <a:pPr marL="0" indent="0">
              <a:buNone/>
            </a:pPr>
            <a:r>
              <a:rPr lang="en-US" dirty="0"/>
              <a:t>		&lt;p&gt;Although many of us have used Hibernate and JPA, our understanding of it is limited to its usage alone.  This talk digs deeper into what ORM is and compares Hibernate framework </a:t>
            </a:r>
            <a:r>
              <a:rPr lang="en-US" dirty="0" err="1"/>
              <a:t>Vs</a:t>
            </a:r>
            <a:r>
              <a:rPr lang="en-US" dirty="0"/>
              <a:t> the JPA standard and their relationship. This talks also focuses on what can not be done using ORM and what are the best practices when it comes to using ORM&lt;/p&gt; </a:t>
            </a:r>
          </a:p>
          <a:p>
            <a:pPr marL="0" indent="0">
              <a:buNone/>
            </a:pPr>
            <a:r>
              <a:rPr lang="en-US" dirty="0"/>
              <a:t>		&lt;</a:t>
            </a:r>
            <a:r>
              <a:rPr lang="en-US" dirty="0" err="1"/>
              <a:t>ol</a:t>
            </a:r>
            <a:r>
              <a:rPr lang="en-US" dirty="0"/>
              <a:t>&gt; </a:t>
            </a:r>
          </a:p>
          <a:p>
            <a:pPr marL="0" indent="0">
              <a:buNone/>
            </a:pPr>
            <a:r>
              <a:rPr lang="en-US" dirty="0"/>
              <a:t>		&lt;li&gt;ORM : What exactly it solves&lt;/li&gt; </a:t>
            </a:r>
          </a:p>
          <a:p>
            <a:pPr marL="0" indent="0">
              <a:buNone/>
            </a:pPr>
            <a:r>
              <a:rPr lang="en-US" dirty="0"/>
              <a:t>		&lt;li&gt;Hibernate - Where it fits into picture&lt;/li&gt; </a:t>
            </a:r>
          </a:p>
          <a:p>
            <a:pPr marL="0" indent="0">
              <a:buNone/>
            </a:pPr>
            <a:r>
              <a:rPr lang="en-US" dirty="0"/>
              <a:t>		&lt;li&gt;Hibernate </a:t>
            </a:r>
            <a:r>
              <a:rPr lang="en-US" dirty="0" err="1"/>
              <a:t>vs</a:t>
            </a:r>
            <a:r>
              <a:rPr lang="en-US" dirty="0"/>
              <a:t> JPA&lt;/li&gt; </a:t>
            </a:r>
          </a:p>
          <a:p>
            <a:pPr marL="0" indent="0">
              <a:buNone/>
            </a:pPr>
            <a:r>
              <a:rPr lang="en-US" dirty="0"/>
              <a:t>		&lt;li&gt;Limitations of ORM &lt;/li&gt; </a:t>
            </a:r>
          </a:p>
          <a:p>
            <a:pPr marL="0" indent="0">
              <a:buNone/>
            </a:pPr>
            <a:r>
              <a:rPr lang="en-US" dirty="0"/>
              <a:t>		&lt;li&gt;Good practices of using ORM in context of JPA and Hibernate&lt;/li&gt; </a:t>
            </a:r>
          </a:p>
          <a:p>
            <a:pPr marL="0" indent="0">
              <a:buNone/>
            </a:pPr>
            <a:r>
              <a:rPr lang="en-US" dirty="0"/>
              <a:t>		&lt;/</a:t>
            </a:r>
            <a:r>
              <a:rPr lang="en-US" dirty="0" err="1"/>
              <a:t>ol</a:t>
            </a:r>
            <a:r>
              <a:rPr lang="en-US" dirty="0"/>
              <a:t>&gt; </a:t>
            </a:r>
          </a:p>
          <a:p>
            <a:pPr marL="0" indent="0">
              <a:buNone/>
            </a:pPr>
            <a:r>
              <a:rPr lang="en-US" dirty="0"/>
              <a:t> </a:t>
            </a:r>
          </a:p>
          <a:p>
            <a:pPr marL="0" indent="0">
              <a:buNone/>
            </a:pPr>
            <a:r>
              <a:rPr lang="en-US" dirty="0"/>
              <a:t>      &lt;/p&gt; </a:t>
            </a:r>
          </a:p>
          <a:p>
            <a:pPr marL="0" indent="0">
              <a:buNone/>
            </a:pPr>
            <a:r>
              <a:rPr lang="en-US" dirty="0"/>
              <a:t>      &lt;h3&gt; Venue&lt;/h3&gt; </a:t>
            </a:r>
          </a:p>
          <a:p>
            <a:pPr marL="0" indent="0">
              <a:buNone/>
            </a:pPr>
            <a:r>
              <a:rPr lang="en-US" dirty="0"/>
              <a:t>      &lt;p&gt; </a:t>
            </a:r>
          </a:p>
          <a:p>
            <a:pPr marL="0" indent="0">
              <a:buNone/>
            </a:pPr>
            <a:r>
              <a:rPr lang="en-US" dirty="0"/>
              <a:t>        </a:t>
            </a:r>
            <a:r>
              <a:rPr lang="en-US" dirty="0" err="1"/>
              <a:t>Synerzip</a:t>
            </a:r>
            <a:r>
              <a:rPr lang="en-US" dirty="0"/>
              <a:t> </a:t>
            </a:r>
            <a:r>
              <a:rPr lang="en-US" dirty="0" err="1"/>
              <a:t>Softech</a:t>
            </a:r>
            <a:r>
              <a:rPr lang="en-US" dirty="0"/>
              <a:t> Recreational Area</a:t>
            </a:r>
          </a:p>
          <a:p>
            <a:pPr marL="0" indent="0">
              <a:buNone/>
            </a:pPr>
            <a:r>
              <a:rPr lang="en-US" dirty="0"/>
              <a:t>		3rd </a:t>
            </a:r>
            <a:r>
              <a:rPr lang="en-US" dirty="0" err="1"/>
              <a:t>Flior</a:t>
            </a:r>
            <a:r>
              <a:rPr lang="en-US" dirty="0"/>
              <a:t>, </a:t>
            </a:r>
            <a:r>
              <a:rPr lang="en-US" dirty="0" err="1"/>
              <a:t>Revliution</a:t>
            </a:r>
            <a:r>
              <a:rPr lang="en-US" dirty="0"/>
              <a:t> Mall, next to </a:t>
            </a:r>
            <a:r>
              <a:rPr lang="en-US" dirty="0" err="1"/>
              <a:t>CityPride</a:t>
            </a:r>
            <a:r>
              <a:rPr lang="en-US" dirty="0"/>
              <a:t> </a:t>
            </a:r>
            <a:r>
              <a:rPr lang="en-US" dirty="0" err="1"/>
              <a:t>Kothrud</a:t>
            </a:r>
            <a:r>
              <a:rPr lang="en-US" dirty="0"/>
              <a:t>, </a:t>
            </a:r>
            <a:r>
              <a:rPr lang="en-US" dirty="0" err="1"/>
              <a:t>Sheth</a:t>
            </a:r>
            <a:r>
              <a:rPr lang="en-US" dirty="0"/>
              <a:t> U M </a:t>
            </a:r>
            <a:r>
              <a:rPr lang="en-US" dirty="0" err="1"/>
              <a:t>Rathi</a:t>
            </a:r>
            <a:r>
              <a:rPr lang="en-US" dirty="0"/>
              <a:t> Path, Pune, Maharashtra, India, Pune (map)</a:t>
            </a:r>
          </a:p>
          <a:p>
            <a:pPr marL="0" indent="0">
              <a:buNone/>
            </a:pPr>
            <a:r>
              <a:rPr lang="en-US" dirty="0"/>
              <a:t>      &lt;/p&gt; </a:t>
            </a:r>
          </a:p>
          <a:p>
            <a:pPr marL="0" indent="0">
              <a:buNone/>
            </a:pPr>
            <a:r>
              <a:rPr lang="en-US" dirty="0"/>
              <a:t>      &lt;div class="footer"&gt; </a:t>
            </a:r>
          </a:p>
          <a:p>
            <a:pPr marL="0" indent="0">
              <a:buNone/>
            </a:pPr>
            <a:r>
              <a:rPr lang="en-US" dirty="0"/>
              <a:t>    	&lt;a class="comments" </a:t>
            </a:r>
            <a:r>
              <a:rPr lang="en-US" dirty="0" err="1"/>
              <a:t>href</a:t>
            </a:r>
            <a:r>
              <a:rPr lang="en-US" dirty="0"/>
              <a:t>="/posts/1/comments"&gt;3 Queries&lt;/a&gt; </a:t>
            </a:r>
          </a:p>
          <a:p>
            <a:pPr marL="0" indent="0">
              <a:buNone/>
            </a:pPr>
            <a:r>
              <a:rPr lang="en-US" dirty="0"/>
              <a:t>        &lt;span class="</a:t>
            </a:r>
            <a:r>
              <a:rPr lang="en-US" dirty="0" err="1"/>
              <a:t>posted_at</a:t>
            </a:r>
            <a:r>
              <a:rPr lang="en-US" dirty="0"/>
              <a:t>"&gt;Posted at 12:01 AM July 3, 2011&lt;/span&gt; </a:t>
            </a:r>
          </a:p>
          <a:p>
            <a:pPr marL="0" indent="0">
              <a:buNone/>
            </a:pPr>
            <a:r>
              <a:rPr lang="en-US" dirty="0"/>
              <a:t>      &lt;/div&gt; </a:t>
            </a:r>
          </a:p>
          <a:p>
            <a:pPr marL="0" indent="0">
              <a:buNone/>
            </a:pPr>
            <a:r>
              <a:rPr lang="en-US" dirty="0"/>
              <a:t>      </a:t>
            </a:r>
          </a:p>
          <a:p>
            <a:pPr marL="0" indent="0">
              <a:buNone/>
            </a:pPr>
            <a:r>
              <a:rPr lang="en-US" dirty="0"/>
              <a:t>      </a:t>
            </a:r>
          </a:p>
          <a:p>
            <a:pPr marL="0" indent="0">
              <a:buNone/>
            </a:pPr>
            <a:r>
              <a:rPr lang="en-US" dirty="0"/>
              <a:t>    &lt;/div&gt; </a:t>
            </a:r>
          </a:p>
          <a:p>
            <a:pPr marL="0" indent="0">
              <a:buNone/>
            </a:pPr>
            <a:r>
              <a:rPr lang="en-US" dirty="0"/>
              <a:t>  &lt;/div&gt; </a:t>
            </a:r>
          </a:p>
          <a:p>
            <a:pPr marL="0" indent="0">
              <a:buNone/>
            </a:pPr>
            <a:r>
              <a:rPr lang="en-US" dirty="0"/>
              <a:t>    </a:t>
            </a:r>
          </a:p>
          <a:p>
            <a:pPr marL="0" indent="0">
              <a:buNone/>
            </a:pPr>
            <a:r>
              <a:rPr lang="en-US" dirty="0"/>
              <a:t>  &lt;div id="sidebar"&gt; </a:t>
            </a:r>
          </a:p>
          <a:p>
            <a:pPr marL="0" indent="0">
              <a:buNone/>
            </a:pPr>
            <a:r>
              <a:rPr lang="en-US" dirty="0"/>
              <a:t>    &lt;div id="</a:t>
            </a:r>
            <a:r>
              <a:rPr lang="en-US" dirty="0" err="1"/>
              <a:t>bligrlil</a:t>
            </a:r>
            <a:r>
              <a:rPr lang="en-US" dirty="0"/>
              <a:t>"&gt; </a:t>
            </a:r>
          </a:p>
          <a:p>
            <a:pPr marL="0" indent="0">
              <a:buNone/>
            </a:pPr>
            <a:r>
              <a:rPr lang="en-US" dirty="0"/>
              <a:t>      &lt;h2&gt;What's new&lt;/h2&gt; </a:t>
            </a:r>
          </a:p>
          <a:p>
            <a:pPr marL="0" indent="0">
              <a:buNone/>
            </a:pPr>
            <a:r>
              <a:rPr lang="en-US" dirty="0"/>
              <a:t>      &lt;div class="figure"&gt; </a:t>
            </a:r>
          </a:p>
          <a:p>
            <a:pPr marL="0" indent="0">
              <a:buNone/>
            </a:pPr>
            <a:r>
              <a:rPr lang="en-US" dirty="0"/>
              <a:t>          &lt;</a:t>
            </a:r>
            <a:r>
              <a:rPr lang="en-US" dirty="0" err="1"/>
              <a:t>img</a:t>
            </a:r>
            <a:r>
              <a:rPr lang="en-US" dirty="0"/>
              <a:t> </a:t>
            </a:r>
            <a:r>
              <a:rPr lang="en-US" dirty="0" err="1"/>
              <a:t>src</a:t>
            </a:r>
            <a:r>
              <a:rPr lang="en-US" dirty="0"/>
              <a:t>="http://photos3.meetupstatic.com/photos/event/2/4/c/d/highres_40689421.jpeg"&gt; </a:t>
            </a:r>
          </a:p>
          <a:p>
            <a:pPr marL="0" indent="0">
              <a:buNone/>
            </a:pPr>
            <a:r>
              <a:rPr lang="en-US" dirty="0"/>
              <a:t>          &lt;span class="caption"&gt;Group Photo&lt;/span&gt; </a:t>
            </a:r>
          </a:p>
          <a:p>
            <a:pPr marL="0" indent="0">
              <a:buNone/>
            </a:pPr>
            <a:r>
              <a:rPr lang="en-US" dirty="0"/>
              <a:t>        &lt;/div&gt; </a:t>
            </a:r>
          </a:p>
          <a:p>
            <a:pPr marL="0" indent="0">
              <a:buNone/>
            </a:pPr>
            <a:r>
              <a:rPr lang="en-US" dirty="0"/>
              <a:t>      &lt;</a:t>
            </a:r>
            <a:r>
              <a:rPr lang="en-US" dirty="0" err="1"/>
              <a:t>ul</a:t>
            </a:r>
            <a:r>
              <a:rPr lang="en-US" dirty="0"/>
              <a:t>&gt; </a:t>
            </a:r>
          </a:p>
          <a:p>
            <a:pPr marL="0" indent="0">
              <a:buNone/>
            </a:pPr>
            <a:r>
              <a:rPr lang="en-US" dirty="0"/>
              <a:t>        &lt;li&gt;&lt;a </a:t>
            </a:r>
            <a:r>
              <a:rPr lang="en-US" dirty="0" err="1"/>
              <a:t>href</a:t>
            </a:r>
            <a:r>
              <a:rPr lang="en-US" dirty="0"/>
              <a:t>="http://</a:t>
            </a:r>
            <a:r>
              <a:rPr lang="en-US" dirty="0" err="1"/>
              <a:t>www.meetup.com</a:t>
            </a:r>
            <a:r>
              <a:rPr lang="en-US" dirty="0"/>
              <a:t>/</a:t>
            </a:r>
            <a:r>
              <a:rPr lang="en-US" dirty="0" err="1"/>
              <a:t>technext</a:t>
            </a:r>
            <a:r>
              <a:rPr lang="en-US" dirty="0"/>
              <a:t>"&gt;Tech Next&lt;/a&gt;&lt;/li&gt; </a:t>
            </a:r>
          </a:p>
          <a:p>
            <a:pPr marL="0" indent="0">
              <a:buNone/>
            </a:pPr>
            <a:r>
              <a:rPr lang="en-US" dirty="0"/>
              <a:t>      &lt;/</a:t>
            </a:r>
            <a:r>
              <a:rPr lang="en-US" dirty="0" err="1"/>
              <a:t>ul</a:t>
            </a:r>
            <a:r>
              <a:rPr lang="en-US" dirty="0"/>
              <a:t>&gt; </a:t>
            </a:r>
          </a:p>
          <a:p>
            <a:pPr marL="0" indent="0">
              <a:buNone/>
            </a:pPr>
            <a:r>
              <a:rPr lang="en-US" dirty="0"/>
              <a:t>    &lt;/div&gt; </a:t>
            </a:r>
          </a:p>
          <a:p>
            <a:pPr marL="0" indent="0">
              <a:buNone/>
            </a:pPr>
            <a:r>
              <a:rPr lang="en-US" dirty="0"/>
              <a:t>    </a:t>
            </a:r>
          </a:p>
          <a:p>
            <a:pPr marL="0" indent="0">
              <a:buNone/>
            </a:pPr>
            <a:r>
              <a:rPr lang="en-US" dirty="0"/>
              <a:t>    &lt;div id="calendar"&gt; </a:t>
            </a:r>
          </a:p>
          <a:p>
            <a:pPr marL="0" indent="0">
              <a:buNone/>
            </a:pPr>
            <a:r>
              <a:rPr lang="en-US" dirty="0"/>
              <a:t>      &lt;h2&gt;Calendar&lt;/h2&gt; </a:t>
            </a:r>
          </a:p>
          <a:p>
            <a:pPr marL="0" indent="0">
              <a:buNone/>
            </a:pPr>
            <a:r>
              <a:rPr lang="en-US" dirty="0"/>
              <a:t>      &lt;</a:t>
            </a:r>
            <a:r>
              <a:rPr lang="en-US" dirty="0" err="1"/>
              <a:t>ul</a:t>
            </a:r>
            <a:r>
              <a:rPr lang="en-US" dirty="0"/>
              <a:t>&gt; </a:t>
            </a:r>
          </a:p>
          <a:p>
            <a:pPr marL="0" indent="0">
              <a:buNone/>
            </a:pPr>
            <a:r>
              <a:rPr lang="en-US" dirty="0"/>
              <a:t>        &lt;li&gt;&lt;a </a:t>
            </a:r>
            <a:r>
              <a:rPr lang="en-US" dirty="0" err="1"/>
              <a:t>href</a:t>
            </a:r>
            <a:r>
              <a:rPr lang="en-US" dirty="0"/>
              <a:t>="http://</a:t>
            </a:r>
            <a:r>
              <a:rPr lang="en-US" dirty="0" err="1"/>
              <a:t>www.meetup.com</a:t>
            </a:r>
            <a:r>
              <a:rPr lang="en-US" dirty="0"/>
              <a:t>/</a:t>
            </a:r>
            <a:r>
              <a:rPr lang="en-US" dirty="0" err="1"/>
              <a:t>TechNext</a:t>
            </a:r>
            <a:r>
              <a:rPr lang="en-US" dirty="0"/>
              <a:t>/#calendar"&gt;Upcoming events&lt;/a&gt;&lt;/li&gt; </a:t>
            </a:r>
          </a:p>
          <a:p>
            <a:pPr marL="0" indent="0">
              <a:buNone/>
            </a:pPr>
            <a:r>
              <a:rPr lang="en-US" dirty="0"/>
              <a:t>      &lt;/</a:t>
            </a:r>
            <a:r>
              <a:rPr lang="en-US" dirty="0" err="1"/>
              <a:t>ul</a:t>
            </a:r>
            <a:r>
              <a:rPr lang="en-US" dirty="0"/>
              <a:t>&gt; </a:t>
            </a:r>
          </a:p>
          <a:p>
            <a:pPr marL="0" indent="0">
              <a:buNone/>
            </a:pPr>
            <a:r>
              <a:rPr lang="en-US" dirty="0"/>
              <a:t>    &lt;/div&gt; </a:t>
            </a:r>
          </a:p>
          <a:p>
            <a:pPr marL="0" indent="0">
              <a:buNone/>
            </a:pPr>
            <a:r>
              <a:rPr lang="en-US" dirty="0"/>
              <a:t>  &lt;/div&gt; </a:t>
            </a:r>
          </a:p>
          <a:p>
            <a:pPr marL="0" indent="0">
              <a:buNone/>
            </a:pPr>
            <a:r>
              <a:rPr lang="en-US" dirty="0"/>
              <a:t> </a:t>
            </a:r>
          </a:p>
          <a:p>
            <a:pPr marL="0" indent="0">
              <a:buNone/>
            </a:pPr>
            <a:r>
              <a:rPr lang="en-US" dirty="0"/>
              <a:t>  &lt;div id="footer"&gt; </a:t>
            </a:r>
          </a:p>
          <a:p>
            <a:pPr marL="0" indent="0">
              <a:buNone/>
            </a:pPr>
            <a:r>
              <a:rPr lang="en-US" dirty="0"/>
              <a:t>    &amp;copy; 2011 &lt;a </a:t>
            </a:r>
            <a:r>
              <a:rPr lang="en-US" dirty="0" err="1"/>
              <a:t>href</a:t>
            </a:r>
            <a:r>
              <a:rPr lang="en-US" dirty="0"/>
              <a:t>="http://</a:t>
            </a:r>
            <a:r>
              <a:rPr lang="en-US" dirty="0" err="1"/>
              <a:t>www.meetup.com</a:t>
            </a:r>
            <a:r>
              <a:rPr lang="en-US" dirty="0"/>
              <a:t>/</a:t>
            </a:r>
            <a:r>
              <a:rPr lang="en-US" dirty="0" err="1"/>
              <a:t>technext</a:t>
            </a:r>
            <a:r>
              <a:rPr lang="en-US" dirty="0"/>
              <a:t>"&gt;Tech Next &lt;/a&gt; </a:t>
            </a:r>
          </a:p>
          <a:p>
            <a:pPr marL="0" indent="0">
              <a:buNone/>
            </a:pPr>
            <a:r>
              <a:rPr lang="en-US" dirty="0"/>
              <a:t>  &lt;/div&gt; </a:t>
            </a:r>
          </a:p>
          <a:p>
            <a:pPr marL="0" indent="0">
              <a:buNone/>
            </a:pPr>
            <a:r>
              <a:rPr lang="en-US" dirty="0"/>
              <a:t> </a:t>
            </a:r>
          </a:p>
        </p:txBody>
      </p:sp>
    </p:spTree>
    <p:extLst>
      <p:ext uri="{BB962C8B-B14F-4D97-AF65-F5344CB8AC3E}">
        <p14:creationId xmlns:p14="http://schemas.microsoft.com/office/powerpoint/2010/main" val="115623934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is Needed?</a:t>
            </a:r>
            <a:endParaRPr lang="en-US" dirty="0"/>
          </a:p>
        </p:txBody>
      </p:sp>
      <p:sp>
        <p:nvSpPr>
          <p:cNvPr id="5" name="Content Placeholder 4"/>
          <p:cNvSpPr>
            <a:spLocks noGrp="1"/>
          </p:cNvSpPr>
          <p:nvPr>
            <p:ph idx="1"/>
          </p:nvPr>
        </p:nvSpPr>
        <p:spPr/>
        <p:txBody>
          <a:bodyPr/>
          <a:lstStyle/>
          <a:p>
            <a:pPr marL="0" indent="0">
              <a:buNone/>
            </a:pPr>
            <a:endParaRPr lang="en-US" dirty="0" smtClean="0"/>
          </a:p>
          <a:p>
            <a:pPr marL="0" indent="0" algn="ctr">
              <a:buNone/>
            </a:pPr>
            <a:r>
              <a:rPr lang="en-US" dirty="0" smtClean="0"/>
              <a:t>More Meaning to tags than just </a:t>
            </a:r>
            <a:r>
              <a:rPr lang="en-US" dirty="0" err="1" smtClean="0"/>
              <a:t>Divs</a:t>
            </a:r>
            <a:endParaRPr lang="en-US" dirty="0"/>
          </a:p>
        </p:txBody>
      </p:sp>
    </p:spTree>
    <p:extLst>
      <p:ext uri="{BB962C8B-B14F-4D97-AF65-F5344CB8AC3E}">
        <p14:creationId xmlns:p14="http://schemas.microsoft.com/office/powerpoint/2010/main" val="317965033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65200" y="0"/>
            <a:ext cx="7203953" cy="6858000"/>
          </a:xfrm>
          <a:prstGeom prst="rect">
            <a:avLst/>
          </a:prstGeom>
        </p:spPr>
      </p:pic>
      <p:sp>
        <p:nvSpPr>
          <p:cNvPr id="5" name="Rectangle 4"/>
          <p:cNvSpPr/>
          <p:nvPr/>
        </p:nvSpPr>
        <p:spPr>
          <a:xfrm>
            <a:off x="717853" y="0"/>
            <a:ext cx="7437495" cy="773121"/>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304901" y="855958"/>
            <a:ext cx="1850447" cy="34514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717853" y="1463948"/>
            <a:ext cx="5259655" cy="539405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045938" y="1473764"/>
            <a:ext cx="2223178" cy="3579137"/>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965200" y="1571480"/>
            <a:ext cx="3328114" cy="78930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965200" y="2444152"/>
            <a:ext cx="4819040" cy="2815834"/>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965200" y="5370432"/>
            <a:ext cx="4819040" cy="1022162"/>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965200" y="6502502"/>
            <a:ext cx="4819040" cy="215064"/>
          </a:xfrm>
          <a:prstGeom prst="rect">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p:cNvSpPr txBox="1"/>
          <p:nvPr/>
        </p:nvSpPr>
        <p:spPr>
          <a:xfrm>
            <a:off x="0" y="831768"/>
            <a:ext cx="1283853" cy="369332"/>
          </a:xfrm>
          <a:prstGeom prst="rect">
            <a:avLst/>
          </a:prstGeom>
          <a:noFill/>
        </p:spPr>
        <p:txBody>
          <a:bodyPr wrap="square" rtlCol="0">
            <a:spAutoFit/>
          </a:bodyPr>
          <a:lstStyle/>
          <a:p>
            <a:r>
              <a:rPr lang="en-US" dirty="0" smtClean="0"/>
              <a:t>Header</a:t>
            </a:r>
            <a:endParaRPr lang="en-US" dirty="0"/>
          </a:p>
        </p:txBody>
      </p:sp>
      <p:sp>
        <p:nvSpPr>
          <p:cNvPr id="3" name="TextBox 2"/>
          <p:cNvSpPr txBox="1"/>
          <p:nvPr/>
        </p:nvSpPr>
        <p:spPr>
          <a:xfrm>
            <a:off x="8269116" y="855958"/>
            <a:ext cx="874884" cy="369332"/>
          </a:xfrm>
          <a:prstGeom prst="rect">
            <a:avLst/>
          </a:prstGeom>
          <a:noFill/>
        </p:spPr>
        <p:txBody>
          <a:bodyPr wrap="square" rtlCol="0">
            <a:spAutoFit/>
          </a:bodyPr>
          <a:lstStyle/>
          <a:p>
            <a:r>
              <a:rPr lang="en-US" dirty="0" err="1" smtClean="0"/>
              <a:t>Nav</a:t>
            </a:r>
            <a:endParaRPr lang="en-US" dirty="0"/>
          </a:p>
        </p:txBody>
      </p:sp>
      <p:sp>
        <p:nvSpPr>
          <p:cNvPr id="15" name="TextBox 14"/>
          <p:cNvSpPr txBox="1"/>
          <p:nvPr/>
        </p:nvSpPr>
        <p:spPr>
          <a:xfrm>
            <a:off x="0" y="1461032"/>
            <a:ext cx="965200" cy="369332"/>
          </a:xfrm>
          <a:prstGeom prst="rect">
            <a:avLst/>
          </a:prstGeom>
          <a:noFill/>
        </p:spPr>
        <p:txBody>
          <a:bodyPr wrap="square" rtlCol="0">
            <a:spAutoFit/>
          </a:bodyPr>
          <a:lstStyle/>
          <a:p>
            <a:r>
              <a:rPr lang="en-US" dirty="0"/>
              <a:t>A</a:t>
            </a:r>
            <a:r>
              <a:rPr lang="en-US" dirty="0" smtClean="0"/>
              <a:t>rticle</a:t>
            </a:r>
            <a:endParaRPr lang="en-US" dirty="0"/>
          </a:p>
        </p:txBody>
      </p:sp>
      <p:sp>
        <p:nvSpPr>
          <p:cNvPr id="16" name="TextBox 15"/>
          <p:cNvSpPr txBox="1"/>
          <p:nvPr/>
        </p:nvSpPr>
        <p:spPr>
          <a:xfrm>
            <a:off x="8210568" y="1473764"/>
            <a:ext cx="974847" cy="369332"/>
          </a:xfrm>
          <a:prstGeom prst="rect">
            <a:avLst/>
          </a:prstGeom>
          <a:noFill/>
        </p:spPr>
        <p:txBody>
          <a:bodyPr wrap="square" rtlCol="0">
            <a:spAutoFit/>
          </a:bodyPr>
          <a:lstStyle/>
          <a:p>
            <a:r>
              <a:rPr lang="en-US" dirty="0" smtClean="0"/>
              <a:t>Aside</a:t>
            </a:r>
            <a:endParaRPr lang="en-US" dirty="0"/>
          </a:p>
        </p:txBody>
      </p:sp>
      <p:sp>
        <p:nvSpPr>
          <p:cNvPr id="17" name="TextBox 16"/>
          <p:cNvSpPr txBox="1"/>
          <p:nvPr/>
        </p:nvSpPr>
        <p:spPr>
          <a:xfrm>
            <a:off x="4472778" y="1587658"/>
            <a:ext cx="1201023" cy="369332"/>
          </a:xfrm>
          <a:prstGeom prst="rect">
            <a:avLst/>
          </a:prstGeom>
          <a:noFill/>
        </p:spPr>
        <p:txBody>
          <a:bodyPr wrap="square" rtlCol="0">
            <a:spAutoFit/>
          </a:bodyPr>
          <a:lstStyle/>
          <a:p>
            <a:r>
              <a:rPr lang="en-US" dirty="0" smtClean="0"/>
              <a:t>Header</a:t>
            </a:r>
            <a:endParaRPr lang="en-US" dirty="0"/>
          </a:p>
        </p:txBody>
      </p:sp>
      <p:sp>
        <p:nvSpPr>
          <p:cNvPr id="19" name="TextBox 18"/>
          <p:cNvSpPr txBox="1"/>
          <p:nvPr/>
        </p:nvSpPr>
        <p:spPr>
          <a:xfrm>
            <a:off x="4293314" y="2485030"/>
            <a:ext cx="1380487" cy="369332"/>
          </a:xfrm>
          <a:prstGeom prst="rect">
            <a:avLst/>
          </a:prstGeom>
          <a:noFill/>
        </p:spPr>
        <p:txBody>
          <a:bodyPr wrap="square" rtlCol="0">
            <a:spAutoFit/>
          </a:bodyPr>
          <a:lstStyle/>
          <a:p>
            <a:r>
              <a:rPr lang="en-US" dirty="0" smtClean="0"/>
              <a:t>Section</a:t>
            </a:r>
            <a:endParaRPr lang="en-US" dirty="0"/>
          </a:p>
        </p:txBody>
      </p:sp>
      <p:sp>
        <p:nvSpPr>
          <p:cNvPr id="20" name="TextBox 19"/>
          <p:cNvSpPr txBox="1"/>
          <p:nvPr/>
        </p:nvSpPr>
        <p:spPr>
          <a:xfrm>
            <a:off x="4320926" y="5370430"/>
            <a:ext cx="1339072" cy="369332"/>
          </a:xfrm>
          <a:prstGeom prst="rect">
            <a:avLst/>
          </a:prstGeom>
          <a:noFill/>
        </p:spPr>
        <p:txBody>
          <a:bodyPr wrap="square" rtlCol="0">
            <a:spAutoFit/>
          </a:bodyPr>
          <a:lstStyle/>
          <a:p>
            <a:r>
              <a:rPr lang="en-US" dirty="0" smtClean="0"/>
              <a:t>Section</a:t>
            </a:r>
            <a:endParaRPr lang="en-US" dirty="0"/>
          </a:p>
        </p:txBody>
      </p:sp>
      <p:sp>
        <p:nvSpPr>
          <p:cNvPr id="21" name="TextBox 20"/>
          <p:cNvSpPr txBox="1"/>
          <p:nvPr/>
        </p:nvSpPr>
        <p:spPr>
          <a:xfrm>
            <a:off x="6045938" y="6461056"/>
            <a:ext cx="1490926" cy="369332"/>
          </a:xfrm>
          <a:prstGeom prst="rect">
            <a:avLst/>
          </a:prstGeom>
          <a:noFill/>
        </p:spPr>
        <p:txBody>
          <a:bodyPr wrap="square" rtlCol="0">
            <a:spAutoFit/>
          </a:bodyPr>
          <a:lstStyle/>
          <a:p>
            <a:r>
              <a:rPr lang="en-US" dirty="0" smtClean="0"/>
              <a:t>Footer</a:t>
            </a:r>
            <a:endParaRPr lang="en-US" dirty="0"/>
          </a:p>
        </p:txBody>
      </p:sp>
      <p:sp>
        <p:nvSpPr>
          <p:cNvPr id="22" name="Rectangle 21"/>
          <p:cNvSpPr/>
          <p:nvPr/>
        </p:nvSpPr>
        <p:spPr>
          <a:xfrm>
            <a:off x="6474483" y="1956990"/>
            <a:ext cx="1694670" cy="1867199"/>
          </a:xfrm>
          <a:prstGeom prst="rect">
            <a:avLst/>
          </a:prstGeom>
          <a:noFill/>
          <a:ln w="38100" cmpd="sng"/>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3" name="TextBox 22"/>
          <p:cNvSpPr txBox="1"/>
          <p:nvPr/>
        </p:nvSpPr>
        <p:spPr>
          <a:xfrm>
            <a:off x="8269116" y="2485030"/>
            <a:ext cx="874884" cy="369332"/>
          </a:xfrm>
          <a:prstGeom prst="rect">
            <a:avLst/>
          </a:prstGeom>
          <a:noFill/>
        </p:spPr>
        <p:txBody>
          <a:bodyPr wrap="square" rtlCol="0">
            <a:spAutoFit/>
          </a:bodyPr>
          <a:lstStyle/>
          <a:p>
            <a:r>
              <a:rPr lang="en-US" dirty="0" smtClean="0"/>
              <a:t>Figure</a:t>
            </a:r>
            <a:endParaRPr lang="en-US" dirty="0"/>
          </a:p>
        </p:txBody>
      </p:sp>
    </p:spTree>
    <p:extLst>
      <p:ext uri="{BB962C8B-B14F-4D97-AF65-F5344CB8AC3E}">
        <p14:creationId xmlns:p14="http://schemas.microsoft.com/office/powerpoint/2010/main" val="26616290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linds(horizont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linds(horizontal)">
                                      <p:cBhvr>
                                        <p:cTn id="23" dur="500"/>
                                        <p:tgtEl>
                                          <p:spTgt spid="15"/>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blinds(horizontal)">
                                      <p:cBhvr>
                                        <p:cTn id="31" dur="500"/>
                                        <p:tgtEl>
                                          <p:spTgt spid="16"/>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blinds(horizontal)">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blinds(horizontal)">
                                      <p:cBhvr>
                                        <p:cTn id="39" dur="500"/>
                                        <p:tgtEl>
                                          <p:spTgt spid="17"/>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blinds(horizontal)">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blinds(horizontal)">
                                      <p:cBhvr>
                                        <p:cTn id="47" dur="500"/>
                                        <p:tgtEl>
                                          <p:spTgt spid="19"/>
                                        </p:tgtEl>
                                      </p:cBhvr>
                                    </p:animEffect>
                                  </p:childTnLst>
                                </p:cTn>
                              </p:par>
                              <p:par>
                                <p:cTn id="48" presetID="3" presetClass="entr" presetSubtype="10"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blinds(horizontal)">
                                      <p:cBhvr>
                                        <p:cTn id="50" dur="500"/>
                                        <p:tgtEl>
                                          <p:spTgt spid="10"/>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blinds(horizontal)">
                                      <p:cBhvr>
                                        <p:cTn id="55" dur="500"/>
                                        <p:tgtEl>
                                          <p:spTgt spid="11"/>
                                        </p:tgtEl>
                                      </p:cBhvr>
                                    </p:animEffect>
                                  </p:childTnLst>
                                </p:cTn>
                              </p:par>
                              <p:par>
                                <p:cTn id="56" presetID="3" presetClass="entr" presetSubtype="1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blinds(horizontal)">
                                      <p:cBhvr>
                                        <p:cTn id="58" dur="500"/>
                                        <p:tgtEl>
                                          <p:spTgt spid="20"/>
                                        </p:tgtEl>
                                      </p:cBhvr>
                                    </p:animEffect>
                                  </p:childTnLst>
                                </p:cTn>
                              </p:par>
                            </p:childTnLst>
                          </p:cTn>
                        </p:par>
                      </p:childTnLst>
                    </p:cTn>
                  </p:par>
                  <p:par>
                    <p:cTn id="59" fill="hold">
                      <p:stCondLst>
                        <p:cond delay="indefinite"/>
                      </p:stCondLst>
                      <p:childTnLst>
                        <p:par>
                          <p:cTn id="60" fill="hold">
                            <p:stCondLst>
                              <p:cond delay="0"/>
                            </p:stCondLst>
                            <p:childTnLst>
                              <p:par>
                                <p:cTn id="61" presetID="3" presetClass="entr" presetSubtype="1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linds(horizontal)">
                                      <p:cBhvr>
                                        <p:cTn id="63" dur="500"/>
                                        <p:tgtEl>
                                          <p:spTgt spid="21"/>
                                        </p:tgtEl>
                                      </p:cBhvr>
                                    </p:animEffect>
                                  </p:childTnLst>
                                </p:cTn>
                              </p:par>
                              <p:par>
                                <p:cTn id="64" presetID="3" presetClass="entr" presetSubtype="10" fill="hold" grpId="0"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blinds(horizontal)">
                                      <p:cBhvr>
                                        <p:cTn id="66" dur="500"/>
                                        <p:tgtEl>
                                          <p:spTgt spid="13"/>
                                        </p:tgtEl>
                                      </p:cBhvr>
                                    </p:animEffect>
                                  </p:childTnLst>
                                </p:cTn>
                              </p:par>
                            </p:childTnLst>
                          </p:cTn>
                        </p:par>
                      </p:childTnLst>
                    </p:cTn>
                  </p:par>
                  <p:par>
                    <p:cTn id="67" fill="hold">
                      <p:stCondLst>
                        <p:cond delay="indefinite"/>
                      </p:stCondLst>
                      <p:childTnLst>
                        <p:par>
                          <p:cTn id="68" fill="hold">
                            <p:stCondLst>
                              <p:cond delay="0"/>
                            </p:stCondLst>
                            <p:childTnLst>
                              <p:par>
                                <p:cTn id="69" presetID="3" presetClass="entr" presetSubtype="10" fill="hold" grpId="0" nodeType="click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blinds(horizontal)">
                                      <p:cBhvr>
                                        <p:cTn id="71" dur="500"/>
                                        <p:tgtEl>
                                          <p:spTgt spid="23"/>
                                        </p:tgtEl>
                                      </p:cBhvr>
                                    </p:animEffect>
                                  </p:childTnLst>
                                </p:cTn>
                              </p:par>
                              <p:par>
                                <p:cTn id="72" presetID="3" presetClass="entr" presetSubtype="10" fill="hold" grpId="0" nodeType="withEffect">
                                  <p:stCondLst>
                                    <p:cond delay="0"/>
                                  </p:stCondLst>
                                  <p:childTnLst>
                                    <p:set>
                                      <p:cBhvr>
                                        <p:cTn id="73" dur="1" fill="hold">
                                          <p:stCondLst>
                                            <p:cond delay="0"/>
                                          </p:stCondLst>
                                        </p:cTn>
                                        <p:tgtEl>
                                          <p:spTgt spid="22"/>
                                        </p:tgtEl>
                                        <p:attrNameLst>
                                          <p:attrName>style.visibility</p:attrName>
                                        </p:attrNameLst>
                                      </p:cBhvr>
                                      <p:to>
                                        <p:strVal val="visible"/>
                                      </p:to>
                                    </p:set>
                                    <p:animEffect transition="in" filter="blinds(horizontal)">
                                      <p:cBhvr>
                                        <p:cTn id="7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3" grpId="0" animBg="1"/>
      <p:bldP spid="2" grpId="0"/>
      <p:bldP spid="3" grpId="0"/>
      <p:bldP spid="15" grpId="0"/>
      <p:bldP spid="16" grpId="0"/>
      <p:bldP spid="17" grpId="0"/>
      <p:bldP spid="19" grpId="0"/>
      <p:bldP spid="20" grpId="0"/>
      <p:bldP spid="21" grpId="0"/>
      <p:bldP spid="22" grpId="0" animBg="1"/>
      <p:bldP spid="2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New Form Elements</a:t>
            </a:r>
            <a:endParaRPr lang="en-US" dirty="0"/>
          </a:p>
        </p:txBody>
      </p:sp>
    </p:spTree>
    <p:extLst>
      <p:ext uri="{BB962C8B-B14F-4D97-AF65-F5344CB8AC3E}">
        <p14:creationId xmlns:p14="http://schemas.microsoft.com/office/powerpoint/2010/main" val="170411922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660400"/>
            <a:ext cx="9144000" cy="5533869"/>
          </a:xfrm>
          <a:prstGeom prst="rect">
            <a:avLst/>
          </a:prstGeom>
        </p:spPr>
      </p:pic>
    </p:spTree>
    <p:extLst>
      <p:ext uri="{BB962C8B-B14F-4D97-AF65-F5344CB8AC3E}">
        <p14:creationId xmlns:p14="http://schemas.microsoft.com/office/powerpoint/2010/main" val="155050784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HTML Form Elements</a:t>
            </a:r>
            <a:endParaRPr lang="en-US" dirty="0"/>
          </a:p>
        </p:txBody>
      </p:sp>
      <p:sp>
        <p:nvSpPr>
          <p:cNvPr id="3" name="Content Placeholder 2"/>
          <p:cNvSpPr>
            <a:spLocks noGrp="1"/>
          </p:cNvSpPr>
          <p:nvPr>
            <p:ph idx="1"/>
          </p:nvPr>
        </p:nvSpPr>
        <p:spPr/>
        <p:txBody>
          <a:bodyPr>
            <a:normAutofit/>
          </a:bodyPr>
          <a:lstStyle/>
          <a:p>
            <a:pPr marL="0" indent="0">
              <a:buNone/>
            </a:pPr>
            <a:r>
              <a:rPr lang="en-US" sz="1600" dirty="0"/>
              <a:t>&lt;input type="email" name="</a:t>
            </a:r>
            <a:r>
              <a:rPr lang="en-US" sz="1600" dirty="0" err="1"/>
              <a:t>user_email</a:t>
            </a:r>
            <a:r>
              <a:rPr lang="en-US" sz="1600" dirty="0"/>
              <a:t>" required placeholder="Enter Email Address"/</a:t>
            </a:r>
            <a:r>
              <a:rPr lang="en-US" sz="1600" dirty="0" smtClean="0"/>
              <a:t>&gt;</a:t>
            </a:r>
          </a:p>
          <a:p>
            <a:pPr marL="0" indent="0">
              <a:buNone/>
            </a:pPr>
            <a:endParaRPr lang="en-US" sz="1600" dirty="0" smtClean="0"/>
          </a:p>
          <a:p>
            <a:pPr marL="0" indent="0">
              <a:buNone/>
            </a:pPr>
            <a:r>
              <a:rPr lang="en-US" sz="1600" dirty="0"/>
              <a:t>&lt;input type="search" /</a:t>
            </a:r>
            <a:r>
              <a:rPr lang="en-US" sz="1600" dirty="0" smtClean="0"/>
              <a:t>&gt;</a:t>
            </a:r>
          </a:p>
          <a:p>
            <a:pPr marL="0" indent="0">
              <a:buNone/>
            </a:pPr>
            <a:endParaRPr lang="en-US" sz="1600" dirty="0" smtClean="0"/>
          </a:p>
          <a:p>
            <a:pPr marL="0" indent="0">
              <a:buNone/>
            </a:pPr>
            <a:r>
              <a:rPr lang="en-US" sz="1600" dirty="0"/>
              <a:t>&lt;input type="</a:t>
            </a:r>
            <a:r>
              <a:rPr lang="en-US" sz="1600" dirty="0" err="1"/>
              <a:t>url</a:t>
            </a:r>
            <a:r>
              <a:rPr lang="en-US" sz="1600" dirty="0"/>
              <a:t>" name="</a:t>
            </a:r>
            <a:r>
              <a:rPr lang="en-US" sz="1600" dirty="0" err="1"/>
              <a:t>url</a:t>
            </a:r>
            <a:r>
              <a:rPr lang="en-US" sz="1600" dirty="0"/>
              <a:t>" required autofocus/</a:t>
            </a:r>
            <a:r>
              <a:rPr lang="en-US" sz="1600" dirty="0" smtClean="0"/>
              <a:t>&gt;</a:t>
            </a:r>
          </a:p>
          <a:p>
            <a:pPr marL="0" indent="0">
              <a:buNone/>
            </a:pPr>
            <a:endParaRPr lang="en-US" sz="1600" dirty="0" smtClean="0"/>
          </a:p>
          <a:p>
            <a:pPr marL="0" indent="0">
              <a:buNone/>
            </a:pPr>
            <a:r>
              <a:rPr lang="en-US" sz="1600" dirty="0"/>
              <a:t>&lt;input type="</a:t>
            </a:r>
            <a:r>
              <a:rPr lang="en-US" sz="1600" dirty="0" err="1"/>
              <a:t>tel</a:t>
            </a:r>
            <a:r>
              <a:rPr lang="en-US" sz="1600" dirty="0"/>
              <a:t>" name="</a:t>
            </a:r>
            <a:r>
              <a:rPr lang="en-US" sz="1600" dirty="0" err="1"/>
              <a:t>tel</a:t>
            </a:r>
            <a:r>
              <a:rPr lang="en-US" sz="1600" dirty="0"/>
              <a:t>" required/</a:t>
            </a:r>
            <a:r>
              <a:rPr lang="en-US" sz="1600" dirty="0" smtClean="0"/>
              <a:t>&gt;</a:t>
            </a:r>
          </a:p>
          <a:p>
            <a:pPr marL="0" indent="0">
              <a:buNone/>
            </a:pPr>
            <a:endParaRPr lang="en-US" sz="1600" dirty="0" smtClean="0"/>
          </a:p>
          <a:p>
            <a:pPr marL="0" indent="0">
              <a:buNone/>
            </a:pPr>
            <a:r>
              <a:rPr lang="en-US" sz="1600" dirty="0"/>
              <a:t>&lt;input type="number" name="number" min="1" max="5" step="1" value="3" required/</a:t>
            </a:r>
            <a:r>
              <a:rPr lang="en-US" sz="1600" dirty="0" smtClean="0"/>
              <a:t>&gt;</a:t>
            </a:r>
          </a:p>
          <a:p>
            <a:pPr marL="0" indent="0">
              <a:buNone/>
            </a:pPr>
            <a:endParaRPr lang="en-US" sz="1600" dirty="0" smtClean="0"/>
          </a:p>
          <a:p>
            <a:pPr marL="0" indent="0">
              <a:buNone/>
            </a:pPr>
            <a:r>
              <a:rPr lang="en-US" sz="1600" dirty="0"/>
              <a:t>&lt;input type="range" name="range" min="1" max="5" step="1" value="3" required/</a:t>
            </a:r>
            <a:r>
              <a:rPr lang="en-US" sz="1600" dirty="0" smtClean="0"/>
              <a:t>&gt;</a:t>
            </a:r>
          </a:p>
          <a:p>
            <a:pPr marL="0" indent="0">
              <a:buNone/>
            </a:pPr>
            <a:endParaRPr lang="en-US" sz="1600" dirty="0" smtClean="0"/>
          </a:p>
          <a:p>
            <a:pPr marL="0" indent="0">
              <a:buNone/>
            </a:pPr>
            <a:r>
              <a:rPr lang="en-US" sz="1600" dirty="0"/>
              <a:t>&lt;input type="</a:t>
            </a:r>
            <a:r>
              <a:rPr lang="en-US" sz="1600" dirty="0" err="1"/>
              <a:t>datetime</a:t>
            </a:r>
            <a:r>
              <a:rPr lang="en-US" sz="1600" dirty="0"/>
              <a:t>" name="</a:t>
            </a:r>
            <a:r>
              <a:rPr lang="en-US" sz="1600" dirty="0" err="1"/>
              <a:t>datetime</a:t>
            </a:r>
            <a:r>
              <a:rPr lang="en-US" sz="1600" dirty="0"/>
              <a:t>" required/</a:t>
            </a:r>
            <a:r>
              <a:rPr lang="en-US" sz="1600" dirty="0" smtClean="0"/>
              <a:t>&gt;</a:t>
            </a:r>
          </a:p>
          <a:p>
            <a:pPr marL="0" indent="0">
              <a:buNone/>
            </a:pPr>
            <a:endParaRPr lang="en-US" sz="1600" dirty="0" smtClean="0"/>
          </a:p>
          <a:p>
            <a:pPr marL="0" indent="0">
              <a:buNone/>
            </a:pPr>
            <a:r>
              <a:rPr lang="en-US" sz="1600" dirty="0"/>
              <a:t>&lt;input type="month" name="month" required/&gt;</a:t>
            </a:r>
          </a:p>
        </p:txBody>
      </p:sp>
    </p:spTree>
    <p:extLst>
      <p:ext uri="{BB962C8B-B14F-4D97-AF65-F5344CB8AC3E}">
        <p14:creationId xmlns:p14="http://schemas.microsoft.com/office/powerpoint/2010/main" val="362083518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Audio &amp; Video Tags</a:t>
            </a:r>
            <a:endParaRPr lang="en-US" dirty="0"/>
          </a:p>
        </p:txBody>
      </p:sp>
    </p:spTree>
    <p:extLst>
      <p:ext uri="{BB962C8B-B14F-4D97-AF65-F5344CB8AC3E}">
        <p14:creationId xmlns:p14="http://schemas.microsoft.com/office/powerpoint/2010/main" val="115906138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History of HTML and way to HTML 5</a:t>
            </a:r>
            <a:endParaRPr lang="en-US" dirty="0"/>
          </a:p>
        </p:txBody>
      </p:sp>
    </p:spTree>
    <p:extLst>
      <p:ext uri="{BB962C8B-B14F-4D97-AF65-F5344CB8AC3E}">
        <p14:creationId xmlns:p14="http://schemas.microsoft.com/office/powerpoint/2010/main" val="337064688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Audio &amp; Video Formats &amp; Codecs</a:t>
            </a:r>
            <a:endParaRPr lang="en-US" dirty="0"/>
          </a:p>
        </p:txBody>
      </p:sp>
    </p:spTree>
    <p:extLst>
      <p:ext uri="{BB962C8B-B14F-4D97-AF65-F5344CB8AC3E}">
        <p14:creationId xmlns:p14="http://schemas.microsoft.com/office/powerpoint/2010/main" val="217975336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Formats</a:t>
            </a:r>
            <a:endParaRPr lang="en-US" dirty="0"/>
          </a:p>
        </p:txBody>
      </p:sp>
      <p:sp>
        <p:nvSpPr>
          <p:cNvPr id="3" name="Content Placeholder 2"/>
          <p:cNvSpPr>
            <a:spLocks noGrp="1"/>
          </p:cNvSpPr>
          <p:nvPr>
            <p:ph idx="1"/>
          </p:nvPr>
        </p:nvSpPr>
        <p:spPr/>
        <p:txBody>
          <a:bodyPr/>
          <a:lstStyle/>
          <a:p>
            <a:r>
              <a:rPr lang="en-US" dirty="0" smtClean="0">
                <a:hlinkClick r:id="rId2"/>
              </a:rPr>
              <a:t>H 264 </a:t>
            </a:r>
            <a:r>
              <a:rPr lang="en-US" dirty="0" smtClean="0"/>
              <a:t>– MP4 Video</a:t>
            </a:r>
          </a:p>
          <a:p>
            <a:pPr lvl="1"/>
            <a:r>
              <a:rPr lang="en-US" dirty="0" smtClean="0"/>
              <a:t>Codec </a:t>
            </a:r>
          </a:p>
          <a:p>
            <a:r>
              <a:rPr lang="en-US" dirty="0" smtClean="0">
                <a:hlinkClick r:id="rId3"/>
              </a:rPr>
              <a:t>Theora </a:t>
            </a:r>
            <a:r>
              <a:rPr lang="en-US" dirty="0" smtClean="0"/>
              <a:t>– </a:t>
            </a:r>
            <a:r>
              <a:rPr lang="en-US" dirty="0" err="1" smtClean="0"/>
              <a:t>Ogg</a:t>
            </a:r>
            <a:r>
              <a:rPr lang="en-US" dirty="0" smtClean="0"/>
              <a:t> Video</a:t>
            </a:r>
          </a:p>
          <a:p>
            <a:pPr lvl="1"/>
            <a:r>
              <a:rPr lang="en-US" dirty="0" smtClean="0"/>
              <a:t>Codec</a:t>
            </a:r>
          </a:p>
          <a:p>
            <a:r>
              <a:rPr lang="en-US" dirty="0" smtClean="0">
                <a:hlinkClick r:id="rId4"/>
              </a:rPr>
              <a:t>WebM </a:t>
            </a:r>
            <a:r>
              <a:rPr lang="en-US" dirty="0" smtClean="0"/>
              <a:t>- .</a:t>
            </a:r>
            <a:r>
              <a:rPr lang="en-US" dirty="0" err="1" smtClean="0"/>
              <a:t>webm</a:t>
            </a:r>
            <a:r>
              <a:rPr lang="en-US" dirty="0" smtClean="0"/>
              <a:t> Video</a:t>
            </a:r>
          </a:p>
          <a:p>
            <a:pPr lvl="1"/>
            <a:r>
              <a:rPr lang="en-US" dirty="0" smtClean="0"/>
              <a:t>Codec </a:t>
            </a:r>
          </a:p>
        </p:txBody>
      </p:sp>
    </p:spTree>
    <p:extLst>
      <p:ext uri="{BB962C8B-B14F-4D97-AF65-F5344CB8AC3E}">
        <p14:creationId xmlns:p14="http://schemas.microsoft.com/office/powerpoint/2010/main" val="14854948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Audio &amp; Video Tags</a:t>
            </a:r>
            <a:endParaRPr lang="en-US" dirty="0"/>
          </a:p>
        </p:txBody>
      </p:sp>
    </p:spTree>
    <p:extLst>
      <p:ext uri="{BB962C8B-B14F-4D97-AF65-F5344CB8AC3E}">
        <p14:creationId xmlns:p14="http://schemas.microsoft.com/office/powerpoint/2010/main" val="188427422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Tags</a:t>
            </a:r>
            <a:endParaRPr lang="en-US" dirty="0"/>
          </a:p>
        </p:txBody>
      </p:sp>
      <p:sp>
        <p:nvSpPr>
          <p:cNvPr id="3" name="Content Placeholder 2"/>
          <p:cNvSpPr>
            <a:spLocks noGrp="1"/>
          </p:cNvSpPr>
          <p:nvPr>
            <p:ph idx="1"/>
          </p:nvPr>
        </p:nvSpPr>
        <p:spPr/>
        <p:txBody>
          <a:bodyPr/>
          <a:lstStyle/>
          <a:p>
            <a:pPr marL="0" indent="0">
              <a:buNone/>
            </a:pPr>
            <a:r>
              <a:rPr lang="en-US" sz="2400" dirty="0"/>
              <a:t>&lt;video width="320" height="240" controls&gt;</a:t>
            </a:r>
          </a:p>
          <a:p>
            <a:pPr marL="0" indent="0">
              <a:buNone/>
            </a:pPr>
            <a:r>
              <a:rPr lang="fr-FR" sz="2400" dirty="0"/>
              <a:t>  &lt;source </a:t>
            </a:r>
            <a:r>
              <a:rPr lang="fr-FR" sz="2400" dirty="0" err="1"/>
              <a:t>src</a:t>
            </a:r>
            <a:r>
              <a:rPr lang="fr-FR" sz="2400" dirty="0"/>
              <a:t>="pr6.mp4"  type='</a:t>
            </a:r>
            <a:r>
              <a:rPr lang="fr-FR" sz="2400" dirty="0" err="1"/>
              <a:t>video</a:t>
            </a:r>
            <a:r>
              <a:rPr lang="fr-FR" sz="2400" dirty="0"/>
              <a:t>/mp4; codecs="avc1.42E01E, mp4a.40.2"'&gt;</a:t>
            </a:r>
          </a:p>
          <a:p>
            <a:pPr marL="0" indent="0">
              <a:buNone/>
            </a:pPr>
            <a:r>
              <a:rPr lang="fr-FR" sz="2400" dirty="0"/>
              <a:t>  &lt;source </a:t>
            </a:r>
            <a:r>
              <a:rPr lang="fr-FR" sz="2400" dirty="0" err="1"/>
              <a:t>src</a:t>
            </a:r>
            <a:r>
              <a:rPr lang="fr-FR" sz="2400" dirty="0"/>
              <a:t>="pr6.webm" type='</a:t>
            </a:r>
            <a:r>
              <a:rPr lang="fr-FR" sz="2400" dirty="0" err="1"/>
              <a:t>video</a:t>
            </a:r>
            <a:r>
              <a:rPr lang="fr-FR" sz="2400" dirty="0"/>
              <a:t>/</a:t>
            </a:r>
            <a:r>
              <a:rPr lang="fr-FR" sz="2400" dirty="0" err="1"/>
              <a:t>webm</a:t>
            </a:r>
            <a:r>
              <a:rPr lang="fr-FR" sz="2400" dirty="0"/>
              <a:t>; codecs="vp8, </a:t>
            </a:r>
            <a:r>
              <a:rPr lang="fr-FR" sz="2400" dirty="0" err="1"/>
              <a:t>vorbis</a:t>
            </a:r>
            <a:r>
              <a:rPr lang="fr-FR" sz="2400" dirty="0"/>
              <a:t>"'&gt;</a:t>
            </a:r>
          </a:p>
          <a:p>
            <a:pPr marL="0" indent="0">
              <a:buNone/>
            </a:pPr>
            <a:r>
              <a:rPr lang="fr-FR" sz="2400" dirty="0"/>
              <a:t>  &lt;source </a:t>
            </a:r>
            <a:r>
              <a:rPr lang="fr-FR" sz="2400" dirty="0" err="1"/>
              <a:t>src</a:t>
            </a:r>
            <a:r>
              <a:rPr lang="fr-FR" sz="2400" dirty="0"/>
              <a:t>="pr6.ogv"  type='</a:t>
            </a:r>
            <a:r>
              <a:rPr lang="fr-FR" sz="2400" dirty="0" err="1"/>
              <a:t>video</a:t>
            </a:r>
            <a:r>
              <a:rPr lang="fr-FR" sz="2400" dirty="0"/>
              <a:t>/</a:t>
            </a:r>
            <a:r>
              <a:rPr lang="fr-FR" sz="2400" dirty="0" err="1"/>
              <a:t>ogg</a:t>
            </a:r>
            <a:r>
              <a:rPr lang="fr-FR" sz="2400" dirty="0"/>
              <a:t>; codecs="</a:t>
            </a:r>
            <a:r>
              <a:rPr lang="fr-FR" sz="2400" dirty="0" err="1"/>
              <a:t>theora</a:t>
            </a:r>
            <a:r>
              <a:rPr lang="fr-FR" sz="2400" dirty="0"/>
              <a:t>, </a:t>
            </a:r>
            <a:r>
              <a:rPr lang="fr-FR" sz="2400" dirty="0" err="1"/>
              <a:t>vorbis</a:t>
            </a:r>
            <a:r>
              <a:rPr lang="fr-FR" sz="2400" dirty="0"/>
              <a:t>"'&gt;</a:t>
            </a:r>
          </a:p>
          <a:p>
            <a:pPr marL="0" indent="0">
              <a:buNone/>
            </a:pPr>
            <a:r>
              <a:rPr lang="fr-FR" sz="2400" dirty="0"/>
              <a:t>&lt;/</a:t>
            </a:r>
            <a:r>
              <a:rPr lang="fr-FR" sz="2400" dirty="0" err="1"/>
              <a:t>video</a:t>
            </a:r>
            <a:r>
              <a:rPr lang="fr-FR" sz="2400" dirty="0"/>
              <a:t>&gt;</a:t>
            </a:r>
          </a:p>
          <a:p>
            <a:pPr marL="0" indent="0">
              <a:buNone/>
            </a:pPr>
            <a:endParaRPr lang="en-US" dirty="0"/>
          </a:p>
        </p:txBody>
      </p:sp>
    </p:spTree>
    <p:extLst>
      <p:ext uri="{BB962C8B-B14F-4D97-AF65-F5344CB8AC3E}">
        <p14:creationId xmlns:p14="http://schemas.microsoft.com/office/powerpoint/2010/main" val="5957165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Audio &amp; Video Events</a:t>
            </a:r>
            <a:endParaRPr lang="en-US" dirty="0"/>
          </a:p>
        </p:txBody>
      </p:sp>
    </p:spTree>
    <p:extLst>
      <p:ext uri="{BB962C8B-B14F-4D97-AF65-F5344CB8AC3E}">
        <p14:creationId xmlns:p14="http://schemas.microsoft.com/office/powerpoint/2010/main" val="332145629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Media Events</a:t>
            </a:r>
            <a:endParaRPr lang="en-US" dirty="0"/>
          </a:p>
        </p:txBody>
      </p:sp>
      <p:pic>
        <p:nvPicPr>
          <p:cNvPr id="4" name="Picture 3"/>
          <p:cNvPicPr>
            <a:picLocks noChangeAspect="1"/>
          </p:cNvPicPr>
          <p:nvPr/>
        </p:nvPicPr>
        <p:blipFill>
          <a:blip r:embed="rId2"/>
          <a:stretch>
            <a:fillRect/>
          </a:stretch>
        </p:blipFill>
        <p:spPr>
          <a:xfrm>
            <a:off x="0" y="1316612"/>
            <a:ext cx="9144000" cy="5061328"/>
          </a:xfrm>
          <a:prstGeom prst="rect">
            <a:avLst/>
          </a:prstGeom>
        </p:spPr>
      </p:pic>
    </p:spTree>
    <p:extLst>
      <p:ext uri="{BB962C8B-B14F-4D97-AF65-F5344CB8AC3E}">
        <p14:creationId xmlns:p14="http://schemas.microsoft.com/office/powerpoint/2010/main" val="2968270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Media Events</a:t>
            </a:r>
            <a:endParaRPr lang="en-US" dirty="0"/>
          </a:p>
        </p:txBody>
      </p:sp>
      <p:pic>
        <p:nvPicPr>
          <p:cNvPr id="4" name="Picture 3"/>
          <p:cNvPicPr>
            <a:picLocks noChangeAspect="1"/>
          </p:cNvPicPr>
          <p:nvPr/>
        </p:nvPicPr>
        <p:blipFill>
          <a:blip r:embed="rId2"/>
          <a:stretch>
            <a:fillRect/>
          </a:stretch>
        </p:blipFill>
        <p:spPr>
          <a:xfrm>
            <a:off x="0" y="1316612"/>
            <a:ext cx="9144000" cy="5061328"/>
          </a:xfrm>
          <a:prstGeom prst="rect">
            <a:avLst/>
          </a:prstGeom>
        </p:spPr>
      </p:pic>
      <p:pic>
        <p:nvPicPr>
          <p:cNvPr id="3" name="Picture 2"/>
          <p:cNvPicPr>
            <a:picLocks noChangeAspect="1"/>
          </p:cNvPicPr>
          <p:nvPr/>
        </p:nvPicPr>
        <p:blipFill>
          <a:blip r:embed="rId3"/>
          <a:stretch>
            <a:fillRect/>
          </a:stretch>
        </p:blipFill>
        <p:spPr>
          <a:xfrm>
            <a:off x="25918" y="1649392"/>
            <a:ext cx="9144000" cy="4651341"/>
          </a:xfrm>
          <a:prstGeom prst="rect">
            <a:avLst/>
          </a:prstGeom>
        </p:spPr>
      </p:pic>
    </p:spTree>
    <p:extLst>
      <p:ext uri="{BB962C8B-B14F-4D97-AF65-F5344CB8AC3E}">
        <p14:creationId xmlns:p14="http://schemas.microsoft.com/office/powerpoint/2010/main" val="2312477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Canvas &amp; SVG</a:t>
            </a:r>
            <a:endParaRPr lang="en-US" dirty="0"/>
          </a:p>
        </p:txBody>
      </p:sp>
    </p:spTree>
    <p:extLst>
      <p:ext uri="{BB962C8B-B14F-4D97-AF65-F5344CB8AC3E}">
        <p14:creationId xmlns:p14="http://schemas.microsoft.com/office/powerpoint/2010/main" val="406752879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Canvas</a:t>
            </a:r>
            <a:endParaRPr lang="en-US" dirty="0"/>
          </a:p>
        </p:txBody>
      </p:sp>
      <p:sp>
        <p:nvSpPr>
          <p:cNvPr id="3" name="Content Placeholder 2"/>
          <p:cNvSpPr>
            <a:spLocks noGrp="1"/>
          </p:cNvSpPr>
          <p:nvPr>
            <p:ph idx="1"/>
          </p:nvPr>
        </p:nvSpPr>
        <p:spPr/>
        <p:txBody>
          <a:bodyPr>
            <a:noAutofit/>
          </a:bodyPr>
          <a:lstStyle/>
          <a:p>
            <a:pPr marL="0" indent="0">
              <a:buNone/>
            </a:pPr>
            <a:r>
              <a:rPr lang="en-US" sz="1200" dirty="0" smtClean="0"/>
              <a:t>&lt;canvas id=“canvas” &gt;&lt;/canvas&gt;</a:t>
            </a:r>
          </a:p>
          <a:p>
            <a:pPr marL="0" indent="0">
              <a:buNone/>
            </a:pPr>
            <a:endParaRPr lang="en-US" sz="1200" dirty="0"/>
          </a:p>
          <a:p>
            <a:pPr marL="0" indent="0">
              <a:buNone/>
            </a:pPr>
            <a:r>
              <a:rPr lang="en-US" sz="1200" dirty="0" err="1" smtClean="0"/>
              <a:t>var</a:t>
            </a:r>
            <a:r>
              <a:rPr lang="en-US" sz="1200" dirty="0" smtClean="0"/>
              <a:t> </a:t>
            </a:r>
            <a:r>
              <a:rPr lang="en-US" sz="1200" dirty="0" err="1" smtClean="0"/>
              <a:t>canvasElem</a:t>
            </a:r>
            <a:r>
              <a:rPr lang="en-US" sz="1200" dirty="0" smtClean="0"/>
              <a:t> = </a:t>
            </a:r>
            <a:r>
              <a:rPr lang="en-US" sz="1200" dirty="0" err="1" smtClean="0"/>
              <a:t>document.getElementById</a:t>
            </a:r>
            <a:r>
              <a:rPr lang="en-US" sz="1200" dirty="0" smtClean="0"/>
              <a:t>(“canvas”);</a:t>
            </a:r>
          </a:p>
          <a:p>
            <a:pPr marL="0" indent="0">
              <a:buNone/>
            </a:pPr>
            <a:r>
              <a:rPr lang="en-US" sz="1200" dirty="0" err="1"/>
              <a:t>v</a:t>
            </a:r>
            <a:r>
              <a:rPr lang="en-US" sz="1200" dirty="0" err="1" smtClean="0"/>
              <a:t>ar</a:t>
            </a:r>
            <a:r>
              <a:rPr lang="en-US" sz="1200" dirty="0" smtClean="0"/>
              <a:t> </a:t>
            </a:r>
            <a:r>
              <a:rPr lang="en-US" sz="1200" dirty="0" err="1" smtClean="0"/>
              <a:t>ctx</a:t>
            </a:r>
            <a:r>
              <a:rPr lang="en-US" sz="1200" dirty="0" smtClean="0"/>
              <a:t> = </a:t>
            </a:r>
            <a:r>
              <a:rPr lang="en-US" sz="1200" dirty="0" err="1" smtClean="0"/>
              <a:t>canvasElem.getContext</a:t>
            </a:r>
            <a:r>
              <a:rPr lang="en-US" sz="1200" dirty="0" smtClean="0"/>
              <a:t>(‘2d’);</a:t>
            </a:r>
          </a:p>
          <a:p>
            <a:pPr marL="0" indent="0">
              <a:buNone/>
            </a:pPr>
            <a:r>
              <a:rPr lang="tr-TR" sz="1200" dirty="0" err="1"/>
              <a:t>ctx.fillStyle</a:t>
            </a:r>
            <a:r>
              <a:rPr lang="tr-TR" sz="1200" dirty="0"/>
              <a:t> = "#00A308";</a:t>
            </a:r>
          </a:p>
          <a:p>
            <a:pPr marL="0" indent="0">
              <a:buNone/>
            </a:pPr>
            <a:r>
              <a:rPr lang="tr-TR" sz="1200" dirty="0" err="1"/>
              <a:t>ctx.beginPath</a:t>
            </a:r>
            <a:r>
              <a:rPr lang="tr-TR" sz="1200" dirty="0"/>
              <a:t>();</a:t>
            </a:r>
          </a:p>
          <a:p>
            <a:pPr marL="0" indent="0">
              <a:buNone/>
            </a:pPr>
            <a:r>
              <a:rPr lang="en-US" sz="1200" dirty="0" err="1"/>
              <a:t>ctx.arc</a:t>
            </a:r>
            <a:r>
              <a:rPr lang="en-US" sz="1200" dirty="0"/>
              <a:t>(220, 220, 50, 0, </a:t>
            </a:r>
            <a:r>
              <a:rPr lang="en-US" sz="1200" dirty="0" err="1"/>
              <a:t>Math.PI</a:t>
            </a:r>
            <a:r>
              <a:rPr lang="en-US" sz="1200" dirty="0"/>
              <a:t>*2, true);</a:t>
            </a:r>
          </a:p>
          <a:p>
            <a:pPr marL="0" indent="0">
              <a:buNone/>
            </a:pPr>
            <a:r>
              <a:rPr lang="en-US" sz="1200" dirty="0" err="1"/>
              <a:t>ctx.closePath</a:t>
            </a:r>
            <a:r>
              <a:rPr lang="en-US" sz="1200" dirty="0"/>
              <a:t>();</a:t>
            </a:r>
          </a:p>
          <a:p>
            <a:pPr marL="0" indent="0">
              <a:buNone/>
            </a:pPr>
            <a:r>
              <a:rPr lang="en-US" sz="1200" dirty="0" err="1"/>
              <a:t>ctx.fill</a:t>
            </a:r>
            <a:r>
              <a:rPr lang="en-US" sz="1200" dirty="0"/>
              <a:t>();</a:t>
            </a:r>
          </a:p>
          <a:p>
            <a:pPr marL="0" indent="0">
              <a:buNone/>
            </a:pPr>
            <a:endParaRPr lang="en-US" sz="1200" dirty="0" smtClean="0"/>
          </a:p>
          <a:p>
            <a:pPr marL="0" indent="0">
              <a:buNone/>
            </a:pPr>
            <a:r>
              <a:rPr lang="en-US" sz="1200" dirty="0" err="1" smtClean="0"/>
              <a:t>ctx.fillStyle</a:t>
            </a:r>
            <a:r>
              <a:rPr lang="en-US" sz="1200" dirty="0" smtClean="0"/>
              <a:t> </a:t>
            </a:r>
            <a:r>
              <a:rPr lang="en-US" sz="1200" dirty="0"/>
              <a:t>= "#FF1C0A";</a:t>
            </a:r>
          </a:p>
          <a:p>
            <a:pPr marL="0" indent="0">
              <a:buNone/>
            </a:pPr>
            <a:r>
              <a:rPr lang="en-US" sz="1200" dirty="0" err="1"/>
              <a:t>ctx.beginPath</a:t>
            </a:r>
            <a:r>
              <a:rPr lang="en-US" sz="1200" dirty="0"/>
              <a:t>();</a:t>
            </a:r>
          </a:p>
          <a:p>
            <a:pPr marL="0" indent="0">
              <a:buNone/>
            </a:pPr>
            <a:r>
              <a:rPr lang="en-US" sz="1200" dirty="0" err="1"/>
              <a:t>ctx.arc</a:t>
            </a:r>
            <a:r>
              <a:rPr lang="en-US" sz="1200" dirty="0"/>
              <a:t>(100, 100, 100, 0, </a:t>
            </a:r>
            <a:r>
              <a:rPr lang="en-US" sz="1200" dirty="0" err="1"/>
              <a:t>Math.PI</a:t>
            </a:r>
            <a:r>
              <a:rPr lang="en-US" sz="1200" dirty="0"/>
              <a:t>*2, true);</a:t>
            </a:r>
          </a:p>
          <a:p>
            <a:pPr marL="0" indent="0">
              <a:buNone/>
            </a:pPr>
            <a:r>
              <a:rPr lang="en-US" sz="1200" dirty="0" err="1"/>
              <a:t>ctx.closePath</a:t>
            </a:r>
            <a:r>
              <a:rPr lang="en-US" sz="1200" dirty="0"/>
              <a:t>();</a:t>
            </a:r>
          </a:p>
          <a:p>
            <a:pPr marL="0" indent="0">
              <a:buNone/>
            </a:pPr>
            <a:r>
              <a:rPr lang="en-US" sz="1200" dirty="0" err="1"/>
              <a:t>ctx.fill</a:t>
            </a:r>
            <a:r>
              <a:rPr lang="en-US" sz="1200" dirty="0"/>
              <a:t>();</a:t>
            </a:r>
          </a:p>
          <a:p>
            <a:pPr marL="0" indent="0">
              <a:buNone/>
            </a:pPr>
            <a:endParaRPr lang="en-US" sz="1200" dirty="0"/>
          </a:p>
          <a:p>
            <a:pPr marL="0" indent="0">
              <a:buNone/>
            </a:pPr>
            <a:r>
              <a:rPr lang="en-US" sz="1200" dirty="0"/>
              <a:t>//the rectangle is half transparent</a:t>
            </a:r>
          </a:p>
          <a:p>
            <a:pPr marL="0" indent="0">
              <a:buNone/>
            </a:pPr>
            <a:r>
              <a:rPr lang="tr-TR" sz="1200" dirty="0" err="1"/>
              <a:t>ctx.fillStyle</a:t>
            </a:r>
            <a:r>
              <a:rPr lang="tr-TR" sz="1200" dirty="0"/>
              <a:t> = "</a:t>
            </a:r>
            <a:r>
              <a:rPr lang="tr-TR" sz="1200" dirty="0" err="1"/>
              <a:t>rgba</a:t>
            </a:r>
            <a:r>
              <a:rPr lang="tr-TR" sz="1200" dirty="0"/>
              <a:t>(255, 255, 0, .5)"</a:t>
            </a:r>
          </a:p>
          <a:p>
            <a:pPr marL="0" indent="0">
              <a:buNone/>
            </a:pPr>
            <a:r>
              <a:rPr lang="tr-TR" sz="1200" dirty="0" err="1"/>
              <a:t>ctx.beginPath</a:t>
            </a:r>
            <a:r>
              <a:rPr lang="tr-TR" sz="1200" dirty="0"/>
              <a:t>();</a:t>
            </a:r>
          </a:p>
          <a:p>
            <a:pPr marL="0" indent="0">
              <a:buNone/>
            </a:pPr>
            <a:r>
              <a:rPr lang="tr-TR" sz="1200" dirty="0" err="1"/>
              <a:t>ctx.rect</a:t>
            </a:r>
            <a:r>
              <a:rPr lang="tr-TR" sz="1200" dirty="0"/>
              <a:t>(15, 150, 120, 120);</a:t>
            </a:r>
          </a:p>
          <a:p>
            <a:pPr marL="0" indent="0">
              <a:buNone/>
            </a:pPr>
            <a:r>
              <a:rPr lang="tr-TR" sz="1200" dirty="0" err="1"/>
              <a:t>ctx.closePath</a:t>
            </a:r>
            <a:r>
              <a:rPr lang="tr-TR" sz="1200" dirty="0"/>
              <a:t>();</a:t>
            </a:r>
          </a:p>
          <a:p>
            <a:pPr marL="0" indent="0">
              <a:buNone/>
            </a:pPr>
            <a:r>
              <a:rPr lang="tr-TR" sz="1200" dirty="0" err="1"/>
              <a:t>ctx.fill</a:t>
            </a:r>
            <a:r>
              <a:rPr lang="tr-TR" sz="1200" dirty="0"/>
              <a:t>();</a:t>
            </a:r>
            <a:endParaRPr lang="en-US" sz="1200" dirty="0"/>
          </a:p>
        </p:txBody>
      </p:sp>
      <p:pic>
        <p:nvPicPr>
          <p:cNvPr id="4" name="Picture 3"/>
          <p:cNvPicPr>
            <a:picLocks noChangeAspect="1"/>
          </p:cNvPicPr>
          <p:nvPr/>
        </p:nvPicPr>
        <p:blipFill>
          <a:blip r:embed="rId2"/>
          <a:stretch>
            <a:fillRect/>
          </a:stretch>
        </p:blipFill>
        <p:spPr>
          <a:xfrm>
            <a:off x="4404763" y="1748670"/>
            <a:ext cx="3924300" cy="4241800"/>
          </a:xfrm>
          <a:prstGeom prst="rect">
            <a:avLst/>
          </a:prstGeom>
        </p:spPr>
      </p:pic>
      <p:sp>
        <p:nvSpPr>
          <p:cNvPr id="5" name="TextBox 4"/>
          <p:cNvSpPr txBox="1"/>
          <p:nvPr/>
        </p:nvSpPr>
        <p:spPr>
          <a:xfrm>
            <a:off x="3045300" y="6349400"/>
            <a:ext cx="5740715" cy="369332"/>
          </a:xfrm>
          <a:prstGeom prst="rect">
            <a:avLst/>
          </a:prstGeom>
          <a:noFill/>
        </p:spPr>
        <p:txBody>
          <a:bodyPr wrap="square" rtlCol="0">
            <a:spAutoFit/>
          </a:bodyPr>
          <a:lstStyle/>
          <a:p>
            <a:r>
              <a:rPr lang="en-US" dirty="0">
                <a:hlinkClick r:id="rId3"/>
              </a:rPr>
              <a:t>http://</a:t>
            </a:r>
            <a:r>
              <a:rPr lang="en-US" dirty="0" err="1">
                <a:hlinkClick r:id="rId3"/>
              </a:rPr>
              <a:t>billmill.org</a:t>
            </a:r>
            <a:r>
              <a:rPr lang="en-US" dirty="0">
                <a:hlinkClick r:id="rId3"/>
              </a:rPr>
              <a:t>/static/</a:t>
            </a:r>
            <a:r>
              <a:rPr lang="en-US" dirty="0" err="1">
                <a:hlinkClick r:id="rId3"/>
              </a:rPr>
              <a:t>canvastutorial</a:t>
            </a:r>
            <a:r>
              <a:rPr lang="en-US" dirty="0">
                <a:hlinkClick r:id="rId3"/>
              </a:rPr>
              <a:t>/</a:t>
            </a:r>
            <a:r>
              <a:rPr lang="en-US" dirty="0" err="1">
                <a:hlinkClick r:id="rId3"/>
              </a:rPr>
              <a:t>color.html</a:t>
            </a:r>
            <a:endParaRPr lang="en-US" dirty="0"/>
          </a:p>
        </p:txBody>
      </p:sp>
    </p:spTree>
    <p:extLst>
      <p:ext uri="{BB962C8B-B14F-4D97-AF65-F5344CB8AC3E}">
        <p14:creationId xmlns:p14="http://schemas.microsoft.com/office/powerpoint/2010/main" val="2751366040"/>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Drawing Capabilities</a:t>
            </a:r>
            <a:endParaRPr lang="en-US" dirty="0"/>
          </a:p>
        </p:txBody>
      </p:sp>
      <p:sp>
        <p:nvSpPr>
          <p:cNvPr id="3" name="Content Placeholder 2"/>
          <p:cNvSpPr>
            <a:spLocks noGrp="1"/>
          </p:cNvSpPr>
          <p:nvPr>
            <p:ph idx="1"/>
          </p:nvPr>
        </p:nvSpPr>
        <p:spPr/>
        <p:txBody>
          <a:bodyPr/>
          <a:lstStyle/>
          <a:p>
            <a:r>
              <a:rPr lang="en-US" dirty="0" smtClean="0"/>
              <a:t>Drawing APIs</a:t>
            </a:r>
          </a:p>
          <a:p>
            <a:pPr lvl="1"/>
            <a:r>
              <a:rPr lang="en-US" dirty="0" err="1" smtClean="0"/>
              <a:t>lineTo</a:t>
            </a:r>
            <a:r>
              <a:rPr lang="en-US" dirty="0" smtClean="0"/>
              <a:t>(),</a:t>
            </a:r>
            <a:r>
              <a:rPr lang="en-US" dirty="0" err="1" smtClean="0"/>
              <a:t>moveTo</a:t>
            </a:r>
            <a:r>
              <a:rPr lang="en-US" dirty="0" smtClean="0"/>
              <a:t>(),</a:t>
            </a:r>
            <a:r>
              <a:rPr lang="en-US" dirty="0" err="1" smtClean="0"/>
              <a:t>arcTo</a:t>
            </a:r>
            <a:r>
              <a:rPr lang="en-US" dirty="0" smtClean="0"/>
              <a:t>()</a:t>
            </a:r>
          </a:p>
          <a:p>
            <a:r>
              <a:rPr lang="en-US" dirty="0" smtClean="0"/>
              <a:t>Transformation APIs</a:t>
            </a:r>
          </a:p>
          <a:p>
            <a:pPr lvl="1"/>
            <a:r>
              <a:rPr lang="en-US" dirty="0"/>
              <a:t>s</a:t>
            </a:r>
            <a:r>
              <a:rPr lang="en-US" dirty="0" smtClean="0"/>
              <a:t>cale(), translate(), transform()</a:t>
            </a:r>
          </a:p>
          <a:p>
            <a:r>
              <a:rPr lang="en-US" dirty="0" smtClean="0"/>
              <a:t>Context APIs</a:t>
            </a:r>
          </a:p>
          <a:p>
            <a:pPr lvl="1"/>
            <a:r>
              <a:rPr lang="en-US" dirty="0" smtClean="0"/>
              <a:t>save()</a:t>
            </a:r>
          </a:p>
          <a:p>
            <a:pPr lvl="1"/>
            <a:r>
              <a:rPr lang="en-US" dirty="0"/>
              <a:t>r</a:t>
            </a:r>
            <a:r>
              <a:rPr lang="en-US" dirty="0" smtClean="0"/>
              <a:t>estore()</a:t>
            </a:r>
            <a:endParaRPr lang="en-US" dirty="0"/>
          </a:p>
        </p:txBody>
      </p:sp>
      <p:sp>
        <p:nvSpPr>
          <p:cNvPr id="4" name="TextBox 3"/>
          <p:cNvSpPr txBox="1"/>
          <p:nvPr/>
        </p:nvSpPr>
        <p:spPr>
          <a:xfrm>
            <a:off x="557225" y="6126163"/>
            <a:ext cx="7347597" cy="369332"/>
          </a:xfrm>
          <a:prstGeom prst="rect">
            <a:avLst/>
          </a:prstGeom>
          <a:noFill/>
        </p:spPr>
        <p:txBody>
          <a:bodyPr wrap="square" rtlCol="0">
            <a:spAutoFit/>
          </a:bodyPr>
          <a:lstStyle/>
          <a:p>
            <a:r>
              <a:rPr lang="en-US" dirty="0">
                <a:hlinkClick r:id="rId2"/>
              </a:rPr>
              <a:t>https://</a:t>
            </a:r>
            <a:r>
              <a:rPr lang="en-US" dirty="0" err="1">
                <a:hlinkClick r:id="rId2"/>
              </a:rPr>
              <a:t>developer.mozilla.org</a:t>
            </a:r>
            <a:r>
              <a:rPr lang="en-US" dirty="0">
                <a:hlinkClick r:id="rId2"/>
              </a:rPr>
              <a:t>/en/DOM/CanvasRenderingContext2D</a:t>
            </a:r>
            <a:endParaRPr lang="en-US" dirty="0"/>
          </a:p>
        </p:txBody>
      </p:sp>
    </p:spTree>
    <p:extLst>
      <p:ext uri="{BB962C8B-B14F-4D97-AF65-F5344CB8AC3E}">
        <p14:creationId xmlns:p14="http://schemas.microsoft.com/office/powerpoint/2010/main" val="19362581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smtClean="0"/>
              <a:t>HTML 4.01</a:t>
            </a:r>
            <a:endParaRPr lang="en-US" dirty="0"/>
          </a:p>
        </p:txBody>
      </p:sp>
    </p:spTree>
    <p:extLst>
      <p:ext uri="{BB962C8B-B14F-4D97-AF65-F5344CB8AC3E}">
        <p14:creationId xmlns:p14="http://schemas.microsoft.com/office/powerpoint/2010/main" val="433339968"/>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Drawing Concepts</a:t>
            </a:r>
            <a:endParaRPr lang="en-US" dirty="0"/>
          </a:p>
        </p:txBody>
      </p:sp>
      <p:sp>
        <p:nvSpPr>
          <p:cNvPr id="3" name="Content Placeholder 2"/>
          <p:cNvSpPr>
            <a:spLocks noGrp="1"/>
          </p:cNvSpPr>
          <p:nvPr>
            <p:ph idx="1"/>
          </p:nvPr>
        </p:nvSpPr>
        <p:spPr/>
        <p:txBody>
          <a:bodyPr/>
          <a:lstStyle/>
          <a:p>
            <a:r>
              <a:rPr lang="en-US" dirty="0" smtClean="0"/>
              <a:t>Drawing by calculating everything yourself</a:t>
            </a:r>
          </a:p>
          <a:p>
            <a:endParaRPr lang="en-US" dirty="0"/>
          </a:p>
          <a:p>
            <a:r>
              <a:rPr lang="en-US" dirty="0" smtClean="0"/>
              <a:t>Drawing using Transformation</a:t>
            </a:r>
            <a:endParaRPr lang="en-US" dirty="0"/>
          </a:p>
        </p:txBody>
      </p:sp>
    </p:spTree>
    <p:extLst>
      <p:ext uri="{BB962C8B-B14F-4D97-AF65-F5344CB8AC3E}">
        <p14:creationId xmlns:p14="http://schemas.microsoft.com/office/powerpoint/2010/main" val="136733340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457200" y="1417638"/>
            <a:ext cx="8229600" cy="51909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Rectangle 4"/>
          <p:cNvSpPr/>
          <p:nvPr/>
        </p:nvSpPr>
        <p:spPr>
          <a:xfrm>
            <a:off x="470159" y="1430596"/>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0,0</a:t>
            </a:r>
            <a:endParaRPr lang="en-US" dirty="0"/>
          </a:p>
        </p:txBody>
      </p:sp>
      <p:sp>
        <p:nvSpPr>
          <p:cNvPr id="6" name="Rectangle 5"/>
          <p:cNvSpPr/>
          <p:nvPr/>
        </p:nvSpPr>
        <p:spPr>
          <a:xfrm>
            <a:off x="2864418" y="3228657"/>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200,200</a:t>
            </a:r>
            <a:endParaRPr lang="en-US" dirty="0"/>
          </a:p>
        </p:txBody>
      </p:sp>
      <p:sp>
        <p:nvSpPr>
          <p:cNvPr id="7" name="Rectangle 6"/>
          <p:cNvSpPr/>
          <p:nvPr/>
        </p:nvSpPr>
        <p:spPr>
          <a:xfrm rot="2700000">
            <a:off x="5310512" y="3228657"/>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r>
              <a:rPr lang="en-US" dirty="0" smtClean="0"/>
              <a:t>00,200</a:t>
            </a:r>
            <a:endParaRPr lang="en-US" dirty="0"/>
          </a:p>
        </p:txBody>
      </p:sp>
      <p:sp>
        <p:nvSpPr>
          <p:cNvPr id="8" name="TextBox 7"/>
          <p:cNvSpPr txBox="1"/>
          <p:nvPr/>
        </p:nvSpPr>
        <p:spPr>
          <a:xfrm>
            <a:off x="6443927" y="4899706"/>
            <a:ext cx="1295872" cy="369332"/>
          </a:xfrm>
          <a:prstGeom prst="rect">
            <a:avLst/>
          </a:prstGeom>
          <a:noFill/>
        </p:spPr>
        <p:txBody>
          <a:bodyPr wrap="square" rtlCol="0">
            <a:spAutoFit/>
          </a:bodyPr>
          <a:lstStyle/>
          <a:p>
            <a:r>
              <a:rPr lang="en-US" dirty="0" smtClean="0"/>
              <a:t>@ 84%</a:t>
            </a:r>
            <a:endParaRPr lang="en-US" dirty="0"/>
          </a:p>
        </p:txBody>
      </p:sp>
      <p:sp>
        <p:nvSpPr>
          <p:cNvPr id="9" name="TextBox 8"/>
          <p:cNvSpPr txBox="1"/>
          <p:nvPr/>
        </p:nvSpPr>
        <p:spPr>
          <a:xfrm>
            <a:off x="5494499" y="2257849"/>
            <a:ext cx="1101491" cy="646331"/>
          </a:xfrm>
          <a:prstGeom prst="rect">
            <a:avLst/>
          </a:prstGeom>
          <a:noFill/>
        </p:spPr>
        <p:txBody>
          <a:bodyPr wrap="square" rtlCol="0">
            <a:spAutoFit/>
          </a:bodyPr>
          <a:lstStyle/>
          <a:p>
            <a:r>
              <a:rPr lang="en-US" dirty="0" smtClean="0"/>
              <a:t>What is </a:t>
            </a:r>
            <a:r>
              <a:rPr lang="en-US" dirty="0" err="1" smtClean="0"/>
              <a:t>x,y</a:t>
            </a:r>
            <a:r>
              <a:rPr lang="en-US" dirty="0"/>
              <a:t>?</a:t>
            </a:r>
          </a:p>
        </p:txBody>
      </p:sp>
      <p:sp>
        <p:nvSpPr>
          <p:cNvPr id="10" name="Rectangle 9"/>
          <p:cNvSpPr/>
          <p:nvPr/>
        </p:nvSpPr>
        <p:spPr>
          <a:xfrm rot="2700000">
            <a:off x="5200877" y="4942646"/>
            <a:ext cx="1129013" cy="79019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r>
              <a:rPr lang="en-US" dirty="0" smtClean="0"/>
              <a:t>00,200</a:t>
            </a:r>
            <a:endParaRPr lang="en-US" dirty="0"/>
          </a:p>
        </p:txBody>
      </p:sp>
      <p:sp>
        <p:nvSpPr>
          <p:cNvPr id="12" name="TextBox 11"/>
          <p:cNvSpPr txBox="1"/>
          <p:nvPr/>
        </p:nvSpPr>
        <p:spPr>
          <a:xfrm>
            <a:off x="6443927" y="2719514"/>
            <a:ext cx="1295872" cy="646331"/>
          </a:xfrm>
          <a:prstGeom prst="rect">
            <a:avLst/>
          </a:prstGeom>
          <a:noFill/>
        </p:spPr>
        <p:txBody>
          <a:bodyPr wrap="square" rtlCol="0">
            <a:spAutoFit/>
          </a:bodyPr>
          <a:lstStyle/>
          <a:p>
            <a:r>
              <a:rPr lang="en-US" dirty="0" smtClean="0"/>
              <a:t>@ 45 Degree</a:t>
            </a:r>
            <a:endParaRPr lang="en-US" dirty="0"/>
          </a:p>
        </p:txBody>
      </p:sp>
    </p:spTree>
    <p:extLst>
      <p:ext uri="{BB962C8B-B14F-4D97-AF65-F5344CB8AC3E}">
        <p14:creationId xmlns:p14="http://schemas.microsoft.com/office/powerpoint/2010/main" val="31070100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linds(horizontal)">
                                      <p:cBhvr>
                                        <p:cTn id="12" dur="500"/>
                                        <p:tgtEl>
                                          <p:spTgt spid="1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blinds(horizontal)">
                                      <p:cBhvr>
                                        <p:cTn id="25" dur="500"/>
                                        <p:tgtEl>
                                          <p:spTgt spid="10"/>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blinds(horizontal)">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p:bldP spid="9" grpId="0"/>
      <p:bldP spid="10" grpId="0" animBg="1"/>
      <p:bldP spid="12"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Psuedo</a:t>
            </a:r>
            <a:r>
              <a:rPr lang="en-US" dirty="0" smtClean="0"/>
              <a:t> Code</a:t>
            </a:r>
            <a:endParaRPr lang="en-US" dirty="0"/>
          </a:p>
        </p:txBody>
      </p:sp>
      <p:sp>
        <p:nvSpPr>
          <p:cNvPr id="3" name="Content Placeholder 2"/>
          <p:cNvSpPr>
            <a:spLocks noGrp="1"/>
          </p:cNvSpPr>
          <p:nvPr>
            <p:ph idx="1"/>
          </p:nvPr>
        </p:nvSpPr>
        <p:spPr/>
        <p:txBody>
          <a:bodyPr>
            <a:noAutofit/>
          </a:bodyPr>
          <a:lstStyle/>
          <a:p>
            <a:pPr marL="0" indent="0">
              <a:buNone/>
            </a:pPr>
            <a:r>
              <a:rPr lang="en-US" sz="1800" dirty="0" err="1"/>
              <a:t>c</a:t>
            </a:r>
            <a:r>
              <a:rPr lang="en-US" sz="1800" dirty="0" err="1" smtClean="0"/>
              <a:t>tx.save</a:t>
            </a:r>
            <a:r>
              <a:rPr lang="en-US" sz="1800" dirty="0" smtClean="0"/>
              <a:t>();</a:t>
            </a:r>
          </a:p>
          <a:p>
            <a:pPr marL="0" indent="0">
              <a:buNone/>
            </a:pPr>
            <a:r>
              <a:rPr lang="en-US" sz="1800" dirty="0" err="1"/>
              <a:t>c</a:t>
            </a:r>
            <a:r>
              <a:rPr lang="en-US" sz="1800" dirty="0" err="1" smtClean="0"/>
              <a:t>tx.rect</a:t>
            </a:r>
            <a:r>
              <a:rPr lang="en-US" sz="1800" dirty="0" smtClean="0"/>
              <a:t>(0,0,200,200);</a:t>
            </a:r>
          </a:p>
          <a:p>
            <a:pPr marL="0" indent="0">
              <a:buNone/>
            </a:pPr>
            <a:r>
              <a:rPr lang="en-US" sz="1800" dirty="0" err="1"/>
              <a:t>c</a:t>
            </a:r>
            <a:r>
              <a:rPr lang="en-US" sz="1800" dirty="0" err="1" smtClean="0"/>
              <a:t>tx.restore</a:t>
            </a:r>
            <a:r>
              <a:rPr lang="en-US" sz="1800" dirty="0" smtClean="0"/>
              <a:t>();</a:t>
            </a:r>
          </a:p>
          <a:p>
            <a:pPr marL="0" indent="0">
              <a:buNone/>
            </a:pPr>
            <a:endParaRPr lang="en-US" sz="1800" dirty="0"/>
          </a:p>
          <a:p>
            <a:pPr marL="0" indent="0">
              <a:buNone/>
            </a:pPr>
            <a:r>
              <a:rPr lang="en-US" sz="1800" dirty="0" err="1"/>
              <a:t>c</a:t>
            </a:r>
            <a:r>
              <a:rPr lang="en-US" sz="1800" dirty="0" err="1" smtClean="0"/>
              <a:t>tx.save</a:t>
            </a:r>
            <a:r>
              <a:rPr lang="en-US" sz="1800" dirty="0" smtClean="0"/>
              <a:t>();</a:t>
            </a:r>
          </a:p>
          <a:p>
            <a:pPr marL="0" indent="0">
              <a:buNone/>
            </a:pPr>
            <a:r>
              <a:rPr lang="en-US" sz="1800" dirty="0" err="1" smtClean="0"/>
              <a:t>ctx.translate</a:t>
            </a:r>
            <a:r>
              <a:rPr lang="en-US" sz="1800" dirty="0" smtClean="0"/>
              <a:t>(200,200);</a:t>
            </a:r>
          </a:p>
          <a:p>
            <a:pPr marL="0" indent="0">
              <a:buNone/>
            </a:pPr>
            <a:r>
              <a:rPr lang="en-US" sz="1800" dirty="0" err="1" smtClean="0"/>
              <a:t>ctx.rect</a:t>
            </a:r>
            <a:r>
              <a:rPr lang="en-US" sz="1800" dirty="0" smtClean="0"/>
              <a:t>(0,0,200,200);</a:t>
            </a:r>
          </a:p>
          <a:p>
            <a:pPr marL="0" indent="0">
              <a:buNone/>
            </a:pPr>
            <a:r>
              <a:rPr lang="en-US" sz="1800" dirty="0" err="1" smtClean="0"/>
              <a:t>Ctx.save</a:t>
            </a:r>
            <a:r>
              <a:rPr lang="en-US" sz="1800" dirty="0" smtClean="0"/>
              <a:t>();</a:t>
            </a:r>
            <a:endParaRPr lang="en-US" sz="1800" dirty="0"/>
          </a:p>
        </p:txBody>
      </p:sp>
      <p:sp>
        <p:nvSpPr>
          <p:cNvPr id="6" name="Rectangle 5"/>
          <p:cNvSpPr/>
          <p:nvPr/>
        </p:nvSpPr>
        <p:spPr>
          <a:xfrm>
            <a:off x="4292983" y="1417638"/>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0,0</a:t>
            </a:r>
            <a:endParaRPr lang="en-US" dirty="0"/>
          </a:p>
        </p:txBody>
      </p:sp>
      <p:sp>
        <p:nvSpPr>
          <p:cNvPr id="7" name="Rectangle 6"/>
          <p:cNvSpPr/>
          <p:nvPr/>
        </p:nvSpPr>
        <p:spPr>
          <a:xfrm>
            <a:off x="6661324" y="3798807"/>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200,200</a:t>
            </a:r>
            <a:endParaRPr lang="en-US" dirty="0"/>
          </a:p>
        </p:txBody>
      </p:sp>
    </p:spTree>
    <p:extLst>
      <p:ext uri="{BB962C8B-B14F-4D97-AF65-F5344CB8AC3E}">
        <p14:creationId xmlns:p14="http://schemas.microsoft.com/office/powerpoint/2010/main" val="27436269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Psuedo</a:t>
            </a:r>
            <a:r>
              <a:rPr lang="en-US" dirty="0" smtClean="0"/>
              <a:t> Code</a:t>
            </a:r>
            <a:endParaRPr lang="en-US" dirty="0"/>
          </a:p>
        </p:txBody>
      </p:sp>
      <p:sp>
        <p:nvSpPr>
          <p:cNvPr id="3" name="Content Placeholder 2"/>
          <p:cNvSpPr>
            <a:spLocks noGrp="1"/>
          </p:cNvSpPr>
          <p:nvPr>
            <p:ph idx="1"/>
          </p:nvPr>
        </p:nvSpPr>
        <p:spPr/>
        <p:txBody>
          <a:bodyPr>
            <a:noAutofit/>
          </a:bodyPr>
          <a:lstStyle/>
          <a:p>
            <a:pPr marL="0" indent="0">
              <a:buNone/>
            </a:pPr>
            <a:r>
              <a:rPr lang="en-US" sz="1800" dirty="0" err="1"/>
              <a:t>c</a:t>
            </a:r>
            <a:r>
              <a:rPr lang="en-US" sz="1800" dirty="0" err="1" smtClean="0"/>
              <a:t>tx.save</a:t>
            </a:r>
            <a:r>
              <a:rPr lang="en-US" sz="1800" dirty="0" smtClean="0"/>
              <a:t>();</a:t>
            </a:r>
          </a:p>
          <a:p>
            <a:pPr marL="0" indent="0">
              <a:buNone/>
            </a:pPr>
            <a:r>
              <a:rPr lang="en-US" sz="1800" dirty="0" err="1" smtClean="0"/>
              <a:t>ctx.translate</a:t>
            </a:r>
            <a:r>
              <a:rPr lang="en-US" sz="1800" dirty="0" smtClean="0"/>
              <a:t>(300,200);</a:t>
            </a:r>
          </a:p>
          <a:p>
            <a:pPr marL="0" indent="0">
              <a:buNone/>
            </a:pPr>
            <a:r>
              <a:rPr lang="en-US" sz="1800" dirty="0" err="1"/>
              <a:t>c</a:t>
            </a:r>
            <a:r>
              <a:rPr lang="en-US" sz="1800" dirty="0" err="1" smtClean="0"/>
              <a:t>tx.rotate</a:t>
            </a:r>
            <a:r>
              <a:rPr lang="en-US" sz="1800" dirty="0" smtClean="0"/>
              <a:t>(…);</a:t>
            </a:r>
          </a:p>
          <a:p>
            <a:pPr marL="0" indent="0">
              <a:buNone/>
            </a:pPr>
            <a:r>
              <a:rPr lang="en-US" sz="1800" dirty="0" err="1"/>
              <a:t>c</a:t>
            </a:r>
            <a:r>
              <a:rPr lang="en-US" sz="1800" dirty="0" err="1" smtClean="0"/>
              <a:t>tx.rect</a:t>
            </a:r>
            <a:r>
              <a:rPr lang="en-US" sz="1800" dirty="0" smtClean="0"/>
              <a:t>(0,0,200,200);</a:t>
            </a:r>
          </a:p>
          <a:p>
            <a:pPr marL="0" indent="0">
              <a:buNone/>
            </a:pPr>
            <a:r>
              <a:rPr lang="en-US" sz="1800" dirty="0" err="1"/>
              <a:t>c</a:t>
            </a:r>
            <a:r>
              <a:rPr lang="en-US" sz="1800" dirty="0" err="1" smtClean="0"/>
              <a:t>tx.restore</a:t>
            </a:r>
            <a:r>
              <a:rPr lang="en-US" sz="1800" dirty="0" smtClean="0"/>
              <a:t>();</a:t>
            </a:r>
          </a:p>
          <a:p>
            <a:pPr marL="0" indent="0">
              <a:buNone/>
            </a:pPr>
            <a:endParaRPr lang="en-US" sz="1800" dirty="0"/>
          </a:p>
          <a:p>
            <a:pPr marL="0" indent="0">
              <a:buNone/>
            </a:pPr>
            <a:r>
              <a:rPr lang="en-US" sz="1800" dirty="0" err="1"/>
              <a:t>c</a:t>
            </a:r>
            <a:r>
              <a:rPr lang="en-US" sz="1800" dirty="0" err="1" smtClean="0"/>
              <a:t>tx.save</a:t>
            </a:r>
            <a:r>
              <a:rPr lang="en-US" sz="1800" dirty="0" smtClean="0"/>
              <a:t>();</a:t>
            </a:r>
          </a:p>
          <a:p>
            <a:pPr marL="0" indent="0">
              <a:buNone/>
            </a:pPr>
            <a:r>
              <a:rPr lang="en-US" sz="1800" dirty="0" err="1" smtClean="0"/>
              <a:t>ctx.translate</a:t>
            </a:r>
            <a:r>
              <a:rPr lang="en-US" sz="1800" dirty="0" smtClean="0"/>
              <a:t>(200,200);</a:t>
            </a:r>
          </a:p>
          <a:p>
            <a:pPr marL="0" indent="0">
              <a:buNone/>
            </a:pPr>
            <a:r>
              <a:rPr lang="en-US" sz="1800" dirty="0" err="1"/>
              <a:t>ctx.translate</a:t>
            </a:r>
            <a:r>
              <a:rPr lang="en-US" sz="1800" dirty="0"/>
              <a:t>(300,200)</a:t>
            </a:r>
            <a:r>
              <a:rPr lang="en-US" sz="1800" dirty="0" smtClean="0"/>
              <a:t>;</a:t>
            </a:r>
          </a:p>
          <a:p>
            <a:pPr marL="0" indent="0">
              <a:buNone/>
            </a:pPr>
            <a:r>
              <a:rPr lang="en-US" sz="1800" dirty="0" err="1" smtClean="0"/>
              <a:t>ctx.scale</a:t>
            </a:r>
            <a:r>
              <a:rPr lang="en-US" sz="1800" dirty="0" smtClean="0"/>
              <a:t>(…,…);</a:t>
            </a:r>
            <a:endParaRPr lang="en-US" sz="1800" dirty="0"/>
          </a:p>
          <a:p>
            <a:pPr marL="0" indent="0">
              <a:buNone/>
            </a:pPr>
            <a:r>
              <a:rPr lang="en-US" sz="1800" dirty="0" err="1"/>
              <a:t>ctx.rotate</a:t>
            </a:r>
            <a:r>
              <a:rPr lang="en-US" sz="1800" dirty="0"/>
              <a:t>(…)</a:t>
            </a:r>
            <a:r>
              <a:rPr lang="en-US" sz="1800" dirty="0" smtClean="0"/>
              <a:t>;</a:t>
            </a:r>
          </a:p>
          <a:p>
            <a:pPr marL="0" indent="0">
              <a:buNone/>
            </a:pPr>
            <a:r>
              <a:rPr lang="en-US" sz="1800" dirty="0" err="1" smtClean="0"/>
              <a:t>ctx.rect</a:t>
            </a:r>
            <a:r>
              <a:rPr lang="en-US" sz="1800" dirty="0" smtClean="0"/>
              <a:t>(0,0,200,200);</a:t>
            </a:r>
          </a:p>
          <a:p>
            <a:pPr marL="0" indent="0">
              <a:buNone/>
            </a:pPr>
            <a:r>
              <a:rPr lang="en-US" sz="1800" dirty="0" err="1" smtClean="0"/>
              <a:t>Ctx.save</a:t>
            </a:r>
            <a:r>
              <a:rPr lang="en-US" sz="1800" dirty="0" smtClean="0"/>
              <a:t>();</a:t>
            </a:r>
            <a:endParaRPr lang="en-US" sz="1800" dirty="0"/>
          </a:p>
        </p:txBody>
      </p:sp>
      <p:sp>
        <p:nvSpPr>
          <p:cNvPr id="8" name="Rectangle 7"/>
          <p:cNvSpPr/>
          <p:nvPr/>
        </p:nvSpPr>
        <p:spPr>
          <a:xfrm rot="2700000">
            <a:off x="5310511" y="2157950"/>
            <a:ext cx="1344063" cy="94071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r>
              <a:rPr lang="en-US" dirty="0" smtClean="0"/>
              <a:t>00,200</a:t>
            </a:r>
            <a:endParaRPr lang="en-US" dirty="0"/>
          </a:p>
        </p:txBody>
      </p:sp>
      <p:sp>
        <p:nvSpPr>
          <p:cNvPr id="9" name="TextBox 8"/>
          <p:cNvSpPr txBox="1"/>
          <p:nvPr/>
        </p:nvSpPr>
        <p:spPr>
          <a:xfrm>
            <a:off x="6443926" y="3828999"/>
            <a:ext cx="1295872" cy="369332"/>
          </a:xfrm>
          <a:prstGeom prst="rect">
            <a:avLst/>
          </a:prstGeom>
          <a:noFill/>
        </p:spPr>
        <p:txBody>
          <a:bodyPr wrap="square" rtlCol="0">
            <a:spAutoFit/>
          </a:bodyPr>
          <a:lstStyle/>
          <a:p>
            <a:r>
              <a:rPr lang="en-US" dirty="0" smtClean="0"/>
              <a:t>@ 84%</a:t>
            </a:r>
            <a:endParaRPr lang="en-US" dirty="0"/>
          </a:p>
        </p:txBody>
      </p:sp>
      <p:sp>
        <p:nvSpPr>
          <p:cNvPr id="10" name="Rectangle 9"/>
          <p:cNvSpPr/>
          <p:nvPr/>
        </p:nvSpPr>
        <p:spPr>
          <a:xfrm rot="2700000">
            <a:off x="5200876" y="3871939"/>
            <a:ext cx="1129013" cy="79019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3</a:t>
            </a:r>
            <a:r>
              <a:rPr lang="en-US" dirty="0" smtClean="0"/>
              <a:t>00,200</a:t>
            </a:r>
            <a:endParaRPr lang="en-US" dirty="0"/>
          </a:p>
        </p:txBody>
      </p:sp>
      <p:sp>
        <p:nvSpPr>
          <p:cNvPr id="11" name="TextBox 10"/>
          <p:cNvSpPr txBox="1"/>
          <p:nvPr/>
        </p:nvSpPr>
        <p:spPr>
          <a:xfrm>
            <a:off x="6443926" y="1648807"/>
            <a:ext cx="1295872" cy="646331"/>
          </a:xfrm>
          <a:prstGeom prst="rect">
            <a:avLst/>
          </a:prstGeom>
          <a:noFill/>
        </p:spPr>
        <p:txBody>
          <a:bodyPr wrap="square" rtlCol="0">
            <a:spAutoFit/>
          </a:bodyPr>
          <a:lstStyle/>
          <a:p>
            <a:r>
              <a:rPr lang="en-US" dirty="0" smtClean="0"/>
              <a:t>@ 45 Degree</a:t>
            </a:r>
            <a:endParaRPr lang="en-US" dirty="0"/>
          </a:p>
        </p:txBody>
      </p:sp>
    </p:spTree>
    <p:extLst>
      <p:ext uri="{BB962C8B-B14F-4D97-AF65-F5344CB8AC3E}">
        <p14:creationId xmlns:p14="http://schemas.microsoft.com/office/powerpoint/2010/main" val="15583778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blinds(horizontal)">
                                      <p:cBhvr>
                                        <p:cTn id="15" dur="500"/>
                                        <p:tgtEl>
                                          <p:spTgt spid="10"/>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animBg="1"/>
      <p:bldP spid="1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 Concept</a:t>
            </a:r>
            <a:endParaRPr lang="en-US" dirty="0"/>
          </a:p>
        </p:txBody>
      </p:sp>
      <p:sp>
        <p:nvSpPr>
          <p:cNvPr id="3" name="Content Placeholder 2"/>
          <p:cNvSpPr>
            <a:spLocks noGrp="1"/>
          </p:cNvSpPr>
          <p:nvPr>
            <p:ph idx="1"/>
          </p:nvPr>
        </p:nvSpPr>
        <p:spPr/>
        <p:txBody>
          <a:bodyPr>
            <a:normAutofit/>
          </a:bodyPr>
          <a:lstStyle/>
          <a:p>
            <a:pPr marL="0" indent="0">
              <a:buNone/>
            </a:pPr>
            <a:r>
              <a:rPr lang="en-US" dirty="0" err="1" smtClean="0"/>
              <a:t>setInterval</a:t>
            </a:r>
            <a:r>
              <a:rPr lang="en-US" dirty="0" smtClean="0"/>
              <a:t>(gameLoop,100);</a:t>
            </a:r>
          </a:p>
          <a:p>
            <a:pPr marL="0" indent="0">
              <a:buNone/>
            </a:pPr>
            <a:endParaRPr lang="en-US" dirty="0"/>
          </a:p>
          <a:p>
            <a:pPr marL="0" indent="0">
              <a:buNone/>
            </a:pPr>
            <a:r>
              <a:rPr lang="en-US" dirty="0"/>
              <a:t>f</a:t>
            </a:r>
            <a:r>
              <a:rPr lang="en-US" dirty="0" smtClean="0"/>
              <a:t>unction </a:t>
            </a:r>
            <a:r>
              <a:rPr lang="en-US" dirty="0" err="1" smtClean="0"/>
              <a:t>gameLoop</a:t>
            </a:r>
            <a:r>
              <a:rPr lang="en-US" dirty="0" smtClean="0"/>
              <a:t>(){</a:t>
            </a:r>
          </a:p>
          <a:p>
            <a:pPr marL="0" indent="0">
              <a:buNone/>
            </a:pPr>
            <a:r>
              <a:rPr lang="en-US" dirty="0" smtClean="0"/>
              <a:t>  </a:t>
            </a:r>
            <a:r>
              <a:rPr lang="en-US" dirty="0" err="1" smtClean="0"/>
              <a:t>manipulateModel</a:t>
            </a:r>
            <a:r>
              <a:rPr lang="en-US" dirty="0" smtClean="0"/>
              <a:t>();</a:t>
            </a:r>
          </a:p>
          <a:p>
            <a:pPr marL="0" indent="0">
              <a:buNone/>
            </a:pPr>
            <a:r>
              <a:rPr lang="en-US" dirty="0"/>
              <a:t> </a:t>
            </a:r>
            <a:r>
              <a:rPr lang="en-US" dirty="0" smtClean="0"/>
              <a:t> </a:t>
            </a:r>
            <a:r>
              <a:rPr lang="en-US" dirty="0" err="1" smtClean="0"/>
              <a:t>clearCanvas</a:t>
            </a:r>
            <a:r>
              <a:rPr lang="en-US" dirty="0" smtClean="0"/>
              <a:t>();</a:t>
            </a:r>
          </a:p>
          <a:p>
            <a:pPr marL="0" indent="0">
              <a:buNone/>
            </a:pPr>
            <a:r>
              <a:rPr lang="en-US" dirty="0"/>
              <a:t> </a:t>
            </a:r>
            <a:r>
              <a:rPr lang="en-US" dirty="0" smtClean="0"/>
              <a:t> </a:t>
            </a:r>
            <a:r>
              <a:rPr lang="en-US" dirty="0" err="1" smtClean="0"/>
              <a:t>drawModel</a:t>
            </a:r>
            <a:r>
              <a:rPr lang="en-US" dirty="0" smtClean="0"/>
              <a:t>();</a:t>
            </a:r>
          </a:p>
          <a:p>
            <a:pPr marL="0" indent="0">
              <a:buNone/>
            </a:pPr>
            <a:r>
              <a:rPr lang="en-US" dirty="0"/>
              <a:t>}</a:t>
            </a: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4120178760"/>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Brick Game</a:t>
            </a:r>
            <a:endParaRPr lang="en-US" dirty="0"/>
          </a:p>
        </p:txBody>
      </p:sp>
      <p:pic>
        <p:nvPicPr>
          <p:cNvPr id="6" name="Picture 5"/>
          <p:cNvPicPr>
            <a:picLocks noChangeAspect="1"/>
          </p:cNvPicPr>
          <p:nvPr/>
        </p:nvPicPr>
        <p:blipFill>
          <a:blip r:embed="rId2"/>
          <a:stretch>
            <a:fillRect/>
          </a:stretch>
        </p:blipFill>
        <p:spPr>
          <a:xfrm>
            <a:off x="2422078" y="1748928"/>
            <a:ext cx="3937000" cy="4254500"/>
          </a:xfrm>
          <a:prstGeom prst="rect">
            <a:avLst/>
          </a:prstGeom>
        </p:spPr>
      </p:pic>
      <p:sp>
        <p:nvSpPr>
          <p:cNvPr id="7" name="TextBox 6"/>
          <p:cNvSpPr txBox="1"/>
          <p:nvPr/>
        </p:nvSpPr>
        <p:spPr>
          <a:xfrm>
            <a:off x="2202982" y="6003428"/>
            <a:ext cx="4885439" cy="369332"/>
          </a:xfrm>
          <a:prstGeom prst="rect">
            <a:avLst/>
          </a:prstGeom>
          <a:noFill/>
        </p:spPr>
        <p:txBody>
          <a:bodyPr wrap="square" rtlCol="0">
            <a:spAutoFit/>
          </a:bodyPr>
          <a:lstStyle/>
          <a:p>
            <a:r>
              <a:rPr lang="en-US" dirty="0">
                <a:hlinkClick r:id="rId3"/>
              </a:rPr>
              <a:t>http://</a:t>
            </a:r>
            <a:r>
              <a:rPr lang="en-US" dirty="0" err="1">
                <a:hlinkClick r:id="rId3"/>
              </a:rPr>
              <a:t>billmill.org</a:t>
            </a:r>
            <a:r>
              <a:rPr lang="en-US" dirty="0">
                <a:hlinkClick r:id="rId3"/>
              </a:rPr>
              <a:t>/static/</a:t>
            </a:r>
            <a:r>
              <a:rPr lang="en-US" dirty="0" err="1">
                <a:hlinkClick r:id="rId3"/>
              </a:rPr>
              <a:t>canvastutorial</a:t>
            </a:r>
            <a:r>
              <a:rPr lang="en-US" dirty="0">
                <a:hlinkClick r:id="rId3"/>
              </a:rPr>
              <a:t>/</a:t>
            </a:r>
            <a:r>
              <a:rPr lang="en-US" dirty="0" err="1">
                <a:hlinkClick r:id="rId3"/>
              </a:rPr>
              <a:t>index.html</a:t>
            </a:r>
            <a:endParaRPr lang="en-US" dirty="0"/>
          </a:p>
        </p:txBody>
      </p:sp>
    </p:spTree>
    <p:extLst>
      <p:ext uri="{BB962C8B-B14F-4D97-AF65-F5344CB8AC3E}">
        <p14:creationId xmlns:p14="http://schemas.microsoft.com/office/powerpoint/2010/main" val="21320997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SVG</a:t>
            </a:r>
            <a:endParaRPr lang="en-US" dirty="0"/>
          </a:p>
        </p:txBody>
      </p:sp>
      <p:sp>
        <p:nvSpPr>
          <p:cNvPr id="4" name="TextBox 3"/>
          <p:cNvSpPr txBox="1"/>
          <p:nvPr/>
        </p:nvSpPr>
        <p:spPr>
          <a:xfrm>
            <a:off x="1917891" y="6129115"/>
            <a:ext cx="5455623" cy="369332"/>
          </a:xfrm>
          <a:prstGeom prst="rect">
            <a:avLst/>
          </a:prstGeom>
          <a:noFill/>
        </p:spPr>
        <p:txBody>
          <a:bodyPr wrap="square" rtlCol="0">
            <a:spAutoFit/>
          </a:bodyPr>
          <a:lstStyle/>
          <a:p>
            <a:r>
              <a:rPr lang="en-US" dirty="0">
                <a:hlinkClick r:id="rId2"/>
              </a:rPr>
              <a:t>http://</a:t>
            </a:r>
            <a:r>
              <a:rPr lang="en-US" dirty="0" err="1">
                <a:hlinkClick r:id="rId2"/>
              </a:rPr>
              <a:t>tutorials.jenkov.com</a:t>
            </a:r>
            <a:r>
              <a:rPr lang="en-US" dirty="0">
                <a:hlinkClick r:id="rId2"/>
              </a:rPr>
              <a:t>/</a:t>
            </a:r>
            <a:r>
              <a:rPr lang="en-US" dirty="0" err="1">
                <a:hlinkClick r:id="rId2"/>
              </a:rPr>
              <a:t>svg</a:t>
            </a:r>
            <a:r>
              <a:rPr lang="en-US" dirty="0">
                <a:hlinkClick r:id="rId2"/>
              </a:rPr>
              <a:t>/</a:t>
            </a:r>
            <a:r>
              <a:rPr lang="en-US" dirty="0" err="1" smtClean="0">
                <a:hlinkClick r:id="rId2"/>
              </a:rPr>
              <a:t>index.html</a:t>
            </a:r>
            <a:endParaRPr lang="en-US" dirty="0"/>
          </a:p>
        </p:txBody>
      </p:sp>
      <p:pic>
        <p:nvPicPr>
          <p:cNvPr id="5" name="Picture 4"/>
          <p:cNvPicPr>
            <a:picLocks noChangeAspect="1"/>
          </p:cNvPicPr>
          <p:nvPr/>
        </p:nvPicPr>
        <p:blipFill>
          <a:blip r:embed="rId3"/>
          <a:stretch>
            <a:fillRect/>
          </a:stretch>
        </p:blipFill>
        <p:spPr>
          <a:xfrm>
            <a:off x="699771" y="1784192"/>
            <a:ext cx="7373514" cy="3153083"/>
          </a:xfrm>
          <a:prstGeom prst="rect">
            <a:avLst/>
          </a:prstGeom>
        </p:spPr>
      </p:pic>
    </p:spTree>
    <p:extLst>
      <p:ext uri="{BB962C8B-B14F-4D97-AF65-F5344CB8AC3E}">
        <p14:creationId xmlns:p14="http://schemas.microsoft.com/office/powerpoint/2010/main" val="674166148"/>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a:t>
            </a:r>
            <a:endParaRPr lang="en-US" dirty="0"/>
          </a:p>
        </p:txBody>
      </p:sp>
    </p:spTree>
    <p:extLst>
      <p:ext uri="{BB962C8B-B14F-4D97-AF65-F5344CB8AC3E}">
        <p14:creationId xmlns:p14="http://schemas.microsoft.com/office/powerpoint/2010/main" val="1610263420"/>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 Border Radius</a:t>
            </a:r>
            <a:endParaRPr lang="en-US" dirty="0"/>
          </a:p>
        </p:txBody>
      </p:sp>
    </p:spTree>
    <p:extLst>
      <p:ext uri="{BB962C8B-B14F-4D97-AF65-F5344CB8AC3E}">
        <p14:creationId xmlns:p14="http://schemas.microsoft.com/office/powerpoint/2010/main" val="247737983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2700"/>
            <a:ext cx="9144000" cy="6823123"/>
          </a:xfrm>
          <a:prstGeom prst="rect">
            <a:avLst/>
          </a:prstGeom>
        </p:spPr>
      </p:pic>
    </p:spTree>
    <p:extLst>
      <p:ext uri="{BB962C8B-B14F-4D97-AF65-F5344CB8AC3E}">
        <p14:creationId xmlns:p14="http://schemas.microsoft.com/office/powerpoint/2010/main" val="350055999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smtClean="0"/>
              <a:t>Web Technology = </a:t>
            </a:r>
            <a:br>
              <a:rPr lang="en-US" dirty="0" smtClean="0"/>
            </a:br>
            <a:r>
              <a:rPr lang="en-US" dirty="0" smtClean="0"/>
              <a:t>Innovation </a:t>
            </a:r>
            <a:r>
              <a:rPr lang="en-US" dirty="0" err="1" smtClean="0"/>
              <a:t>Vs</a:t>
            </a:r>
            <a:r>
              <a:rPr lang="en-US" dirty="0" smtClean="0"/>
              <a:t> Standards</a:t>
            </a:r>
            <a:endParaRPr lang="en-US" dirty="0"/>
          </a:p>
        </p:txBody>
      </p:sp>
    </p:spTree>
    <p:extLst>
      <p:ext uri="{BB962C8B-B14F-4D97-AF65-F5344CB8AC3E}">
        <p14:creationId xmlns:p14="http://schemas.microsoft.com/office/powerpoint/2010/main" val="1508565569"/>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 Box Shadow</a:t>
            </a:r>
            <a:endParaRPr lang="en-US" dirty="0"/>
          </a:p>
        </p:txBody>
      </p:sp>
    </p:spTree>
    <p:extLst>
      <p:ext uri="{BB962C8B-B14F-4D97-AF65-F5344CB8AC3E}">
        <p14:creationId xmlns:p14="http://schemas.microsoft.com/office/powerpoint/2010/main" val="18452216"/>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546100"/>
            <a:ext cx="9144000" cy="5749939"/>
          </a:xfrm>
          <a:prstGeom prst="rect">
            <a:avLst/>
          </a:prstGeom>
        </p:spPr>
      </p:pic>
    </p:spTree>
    <p:extLst>
      <p:ext uri="{BB962C8B-B14F-4D97-AF65-F5344CB8AC3E}">
        <p14:creationId xmlns:p14="http://schemas.microsoft.com/office/powerpoint/2010/main" val="2524831927"/>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 Gradients</a:t>
            </a:r>
            <a:endParaRPr lang="en-US" dirty="0"/>
          </a:p>
        </p:txBody>
      </p:sp>
    </p:spTree>
    <p:extLst>
      <p:ext uri="{BB962C8B-B14F-4D97-AF65-F5344CB8AC3E}">
        <p14:creationId xmlns:p14="http://schemas.microsoft.com/office/powerpoint/2010/main" val="498147419"/>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9144000" cy="5971592"/>
          </a:xfrm>
          <a:prstGeom prst="rect">
            <a:avLst/>
          </a:prstGeom>
        </p:spPr>
      </p:pic>
    </p:spTree>
    <p:extLst>
      <p:ext uri="{BB962C8B-B14F-4D97-AF65-F5344CB8AC3E}">
        <p14:creationId xmlns:p14="http://schemas.microsoft.com/office/powerpoint/2010/main" val="925716735"/>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0"/>
            <a:ext cx="9144000" cy="5854970"/>
          </a:xfrm>
          <a:prstGeom prst="rect">
            <a:avLst/>
          </a:prstGeom>
        </p:spPr>
      </p:pic>
      <p:pic>
        <p:nvPicPr>
          <p:cNvPr id="2" name="Picture 1"/>
          <p:cNvPicPr>
            <a:picLocks noChangeAspect="1"/>
          </p:cNvPicPr>
          <p:nvPr/>
        </p:nvPicPr>
        <p:blipFill>
          <a:blip r:embed="rId4"/>
          <a:stretch>
            <a:fillRect/>
          </a:stretch>
        </p:blipFill>
        <p:spPr>
          <a:xfrm>
            <a:off x="0" y="705710"/>
            <a:ext cx="9144000" cy="5136302"/>
          </a:xfrm>
          <a:prstGeom prst="rect">
            <a:avLst/>
          </a:prstGeom>
        </p:spPr>
      </p:pic>
    </p:spTree>
    <p:extLst>
      <p:ext uri="{BB962C8B-B14F-4D97-AF65-F5344CB8AC3E}">
        <p14:creationId xmlns:p14="http://schemas.microsoft.com/office/powerpoint/2010/main" val="3829086598"/>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CSS3 Animations</a:t>
            </a:r>
            <a:endParaRPr lang="en-US" dirty="0"/>
          </a:p>
        </p:txBody>
      </p:sp>
      <p:sp>
        <p:nvSpPr>
          <p:cNvPr id="3" name="Content Placeholder 2"/>
          <p:cNvSpPr>
            <a:spLocks noGrp="1"/>
          </p:cNvSpPr>
          <p:nvPr>
            <p:ph idx="1"/>
          </p:nvPr>
        </p:nvSpPr>
        <p:spPr/>
        <p:txBody>
          <a:bodyPr/>
          <a:lstStyle/>
          <a:p>
            <a:r>
              <a:rPr lang="en-US" dirty="0" smtClean="0"/>
              <a:t>Step 1 – CSS Transform 2D</a:t>
            </a:r>
          </a:p>
          <a:p>
            <a:r>
              <a:rPr lang="en-US" dirty="0" smtClean="0"/>
              <a:t>Step 2 – CSS Transform 3D</a:t>
            </a:r>
          </a:p>
          <a:p>
            <a:r>
              <a:rPr lang="en-US" dirty="0" smtClean="0"/>
              <a:t>Step 3 – CSS Transition (Smoothing out)</a:t>
            </a:r>
          </a:p>
          <a:p>
            <a:r>
              <a:rPr lang="en-US" dirty="0" smtClean="0"/>
              <a:t>Step 4 – CSS Animation (key frames)</a:t>
            </a:r>
            <a:endParaRPr lang="en-US" dirty="0"/>
          </a:p>
        </p:txBody>
      </p:sp>
    </p:spTree>
    <p:extLst>
      <p:ext uri="{BB962C8B-B14F-4D97-AF65-F5344CB8AC3E}">
        <p14:creationId xmlns:p14="http://schemas.microsoft.com/office/powerpoint/2010/main" val="28617771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CSS 3 Transformation</a:t>
            </a:r>
            <a:br>
              <a:rPr lang="en-US" dirty="0" smtClean="0"/>
            </a:br>
            <a:r>
              <a:rPr lang="en-US" dirty="0" smtClean="0"/>
              <a:t>2D Transforms and 3D Transforms</a:t>
            </a:r>
            <a:endParaRPr lang="en-US" dirty="0"/>
          </a:p>
        </p:txBody>
      </p:sp>
    </p:spTree>
    <p:extLst>
      <p:ext uri="{BB962C8B-B14F-4D97-AF65-F5344CB8AC3E}">
        <p14:creationId xmlns:p14="http://schemas.microsoft.com/office/powerpoint/2010/main" val="2454658164"/>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Transforms</a:t>
            </a:r>
            <a:endParaRPr lang="en-US" dirty="0"/>
          </a:p>
        </p:txBody>
      </p:sp>
      <p:sp>
        <p:nvSpPr>
          <p:cNvPr id="3" name="Content Placeholder 2"/>
          <p:cNvSpPr>
            <a:spLocks noGrp="1"/>
          </p:cNvSpPr>
          <p:nvPr>
            <p:ph idx="1"/>
          </p:nvPr>
        </p:nvSpPr>
        <p:spPr/>
        <p:txBody>
          <a:bodyPr/>
          <a:lstStyle/>
          <a:p>
            <a:pPr marL="0" indent="0">
              <a:buNone/>
            </a:pPr>
            <a:r>
              <a:rPr lang="en-US" dirty="0" smtClean="0"/>
              <a:t>-webkit-transform: translate(</a:t>
            </a:r>
            <a:r>
              <a:rPr lang="en-US" dirty="0" err="1" smtClean="0"/>
              <a:t>x,y</a:t>
            </a:r>
            <a:r>
              <a:rPr lang="en-US" dirty="0" smtClean="0"/>
              <a:t>);</a:t>
            </a:r>
          </a:p>
          <a:p>
            <a:pPr marL="0" indent="0">
              <a:buNone/>
            </a:pPr>
            <a:r>
              <a:rPr lang="en-US" dirty="0" smtClean="0"/>
              <a:t>-webkit-transform: scale(</a:t>
            </a:r>
            <a:r>
              <a:rPr lang="en-US" dirty="0" err="1" smtClean="0"/>
              <a:t>xScale,yScale</a:t>
            </a:r>
            <a:r>
              <a:rPr lang="en-US" dirty="0" smtClean="0"/>
              <a:t>);</a:t>
            </a:r>
          </a:p>
          <a:p>
            <a:pPr marL="0" indent="0">
              <a:buNone/>
            </a:pPr>
            <a:r>
              <a:rPr lang="en-US" dirty="0" smtClean="0"/>
              <a:t>-webkit-perspective: distance;</a:t>
            </a:r>
          </a:p>
          <a:p>
            <a:pPr marL="0" indent="0">
              <a:buNone/>
            </a:pPr>
            <a:r>
              <a:rPr lang="en-US" dirty="0" smtClean="0"/>
              <a:t>-webkit-transform:translate3d(</a:t>
            </a:r>
            <a:r>
              <a:rPr lang="en-US" dirty="0" err="1" smtClean="0"/>
              <a:t>x,y,z</a:t>
            </a:r>
            <a:r>
              <a:rPr lang="en-US" dirty="0" smtClean="0"/>
              <a:t>);</a:t>
            </a:r>
          </a:p>
          <a:p>
            <a:pPr marL="0" indent="0">
              <a:buNone/>
            </a:pPr>
            <a:r>
              <a:rPr lang="en-US" dirty="0" smtClean="0"/>
              <a:t>-webkit-transform:scale3d(</a:t>
            </a:r>
            <a:r>
              <a:rPr lang="en-US" dirty="0" err="1" smtClean="0"/>
              <a:t>xScale,yScale,zScale</a:t>
            </a:r>
            <a:r>
              <a:rPr lang="en-US" dirty="0" smtClean="0"/>
              <a:t>)</a:t>
            </a:r>
          </a:p>
          <a:p>
            <a:pPr marL="0" indent="0">
              <a:buNone/>
            </a:pPr>
            <a:r>
              <a:rPr lang="en-US" dirty="0" smtClean="0"/>
              <a:t>-webkit-transform:rotate3d(</a:t>
            </a:r>
            <a:r>
              <a:rPr lang="en-US" dirty="0" err="1" smtClean="0"/>
              <a:t>xAng,yAng,zAng</a:t>
            </a:r>
            <a:r>
              <a:rPr lang="en-US" dirty="0" smtClean="0"/>
              <a:t>);</a:t>
            </a:r>
          </a:p>
          <a:p>
            <a:pPr marL="0" indent="0">
              <a:buNone/>
            </a:pPr>
            <a:endParaRPr lang="en-US" dirty="0"/>
          </a:p>
        </p:txBody>
      </p:sp>
    </p:spTree>
    <p:extLst>
      <p:ext uri="{BB962C8B-B14F-4D97-AF65-F5344CB8AC3E}">
        <p14:creationId xmlns:p14="http://schemas.microsoft.com/office/powerpoint/2010/main" val="39810920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 Transitions</a:t>
            </a:r>
            <a:endParaRPr lang="en-US" dirty="0"/>
          </a:p>
        </p:txBody>
      </p:sp>
    </p:spTree>
    <p:extLst>
      <p:ext uri="{BB962C8B-B14F-4D97-AF65-F5344CB8AC3E}">
        <p14:creationId xmlns:p14="http://schemas.microsoft.com/office/powerpoint/2010/main" val="2712358262"/>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CSS 3 Animations</a:t>
            </a:r>
            <a:endParaRPr lang="en-US" dirty="0"/>
          </a:p>
        </p:txBody>
      </p:sp>
    </p:spTree>
    <p:extLst>
      <p:ext uri="{BB962C8B-B14F-4D97-AF65-F5344CB8AC3E}">
        <p14:creationId xmlns:p14="http://schemas.microsoft.com/office/powerpoint/2010/main" val="238424078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0" y="1193263"/>
            <a:ext cx="9144000" cy="4768793"/>
          </a:xfrm>
          <a:prstGeom prst="rect">
            <a:avLst/>
          </a:prstGeom>
        </p:spPr>
      </p:pic>
      <p:sp>
        <p:nvSpPr>
          <p:cNvPr id="8" name="Rounded Rectangle 7"/>
          <p:cNvSpPr/>
          <p:nvPr/>
        </p:nvSpPr>
        <p:spPr>
          <a:xfrm>
            <a:off x="400341" y="289920"/>
            <a:ext cx="1270048" cy="579841"/>
          </a:xfrm>
          <a:prstGeom prst="round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FF0000"/>
                </a:solidFill>
              </a:rPr>
              <a:t>XHR</a:t>
            </a:r>
            <a:endParaRPr lang="en-US" dirty="0">
              <a:solidFill>
                <a:srgbClr val="FF0000"/>
              </a:solidFill>
            </a:endParaRPr>
          </a:p>
        </p:txBody>
      </p:sp>
      <p:sp>
        <p:nvSpPr>
          <p:cNvPr id="9" name="Rounded Rectangle 8"/>
          <p:cNvSpPr/>
          <p:nvPr/>
        </p:nvSpPr>
        <p:spPr>
          <a:xfrm>
            <a:off x="2140300" y="289920"/>
            <a:ext cx="1270048" cy="579841"/>
          </a:xfrm>
          <a:prstGeom prst="roundRect">
            <a:avLst/>
          </a:prstGeom>
          <a:solidFill>
            <a:srgbClr val="FFFF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rgbClr val="FF0000"/>
                </a:solidFill>
              </a:rPr>
              <a:t>Window</a:t>
            </a:r>
            <a:endParaRPr lang="en-US" dirty="0">
              <a:solidFill>
                <a:srgbClr val="FF0000"/>
              </a:solidFill>
            </a:endParaRPr>
          </a:p>
        </p:txBody>
      </p:sp>
      <p:sp>
        <p:nvSpPr>
          <p:cNvPr id="10" name="Rounded Rectangle 9"/>
          <p:cNvSpPr/>
          <p:nvPr/>
        </p:nvSpPr>
        <p:spPr>
          <a:xfrm>
            <a:off x="5577167" y="289920"/>
            <a:ext cx="1394292" cy="579841"/>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Slow</a:t>
            </a:r>
            <a:endParaRPr lang="en-US" dirty="0"/>
          </a:p>
        </p:txBody>
      </p:sp>
    </p:spTree>
    <p:extLst>
      <p:ext uri="{BB962C8B-B14F-4D97-AF65-F5344CB8AC3E}">
        <p14:creationId xmlns:p14="http://schemas.microsoft.com/office/powerpoint/2010/main" val="2796738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linds(horizont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06500" y="0"/>
            <a:ext cx="6710251" cy="6858000"/>
          </a:xfrm>
          <a:prstGeom prst="rect">
            <a:avLst/>
          </a:prstGeom>
        </p:spPr>
      </p:pic>
    </p:spTree>
    <p:extLst>
      <p:ext uri="{BB962C8B-B14F-4D97-AF65-F5344CB8AC3E}">
        <p14:creationId xmlns:p14="http://schemas.microsoft.com/office/powerpoint/2010/main" val="1305220717"/>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WebWorker</a:t>
            </a:r>
            <a:endParaRPr lang="en-US" dirty="0"/>
          </a:p>
        </p:txBody>
      </p:sp>
    </p:spTree>
    <p:extLst>
      <p:ext uri="{BB962C8B-B14F-4D97-AF65-F5344CB8AC3E}">
        <p14:creationId xmlns:p14="http://schemas.microsoft.com/office/powerpoint/2010/main" val="11423854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WebWorker</a:t>
            </a:r>
            <a:endParaRPr lang="en-US" dirty="0"/>
          </a:p>
        </p:txBody>
      </p:sp>
      <p:sp>
        <p:nvSpPr>
          <p:cNvPr id="3" name="Content Placeholder 2"/>
          <p:cNvSpPr>
            <a:spLocks noGrp="1"/>
          </p:cNvSpPr>
          <p:nvPr>
            <p:ph idx="1"/>
          </p:nvPr>
        </p:nvSpPr>
        <p:spPr/>
        <p:txBody>
          <a:bodyPr/>
          <a:lstStyle/>
          <a:p>
            <a:pPr marL="0" indent="0">
              <a:buNone/>
            </a:pPr>
            <a:r>
              <a:rPr lang="en-US" dirty="0" smtClean="0"/>
              <a:t>//From HTML Side</a:t>
            </a:r>
          </a:p>
          <a:p>
            <a:pPr marL="0" indent="0">
              <a:buNone/>
            </a:pPr>
            <a:r>
              <a:rPr lang="en-US" dirty="0" err="1" smtClean="0"/>
              <a:t>var</a:t>
            </a:r>
            <a:r>
              <a:rPr lang="en-US" dirty="0" smtClean="0"/>
              <a:t> worker = new Worker(“</a:t>
            </a:r>
            <a:r>
              <a:rPr lang="en-US" dirty="0" err="1" smtClean="0"/>
              <a:t>some.js</a:t>
            </a:r>
            <a:r>
              <a:rPr lang="en-US" dirty="0" smtClean="0"/>
              <a:t>”);</a:t>
            </a:r>
          </a:p>
          <a:p>
            <a:pPr marL="0" indent="0">
              <a:buNone/>
            </a:pPr>
            <a:r>
              <a:rPr lang="en-US" dirty="0" err="1" smtClean="0"/>
              <a:t>worker.addEventListener</a:t>
            </a:r>
            <a:r>
              <a:rPr lang="en-US" dirty="0" smtClean="0"/>
              <a:t>(“</a:t>
            </a:r>
            <a:r>
              <a:rPr lang="en-US" dirty="0" err="1" smtClean="0"/>
              <a:t>message”,function</a:t>
            </a:r>
            <a:r>
              <a:rPr lang="en-US" dirty="0" smtClean="0"/>
              <a:t>(e){</a:t>
            </a:r>
          </a:p>
          <a:p>
            <a:pPr marL="0" indent="0">
              <a:buNone/>
            </a:pPr>
            <a:r>
              <a:rPr lang="en-US" dirty="0"/>
              <a:t> </a:t>
            </a:r>
            <a:r>
              <a:rPr lang="en-US" dirty="0" smtClean="0"/>
              <a:t>  </a:t>
            </a:r>
            <a:r>
              <a:rPr lang="en-US" dirty="0" err="1" smtClean="0"/>
              <a:t>var</a:t>
            </a:r>
            <a:r>
              <a:rPr lang="en-US" dirty="0" smtClean="0"/>
              <a:t> data = </a:t>
            </a:r>
            <a:r>
              <a:rPr lang="en-US" dirty="0" err="1" smtClean="0"/>
              <a:t>e.data</a:t>
            </a:r>
            <a:r>
              <a:rPr lang="en-US" dirty="0" smtClean="0"/>
              <a:t>;</a:t>
            </a:r>
          </a:p>
          <a:p>
            <a:pPr marL="0" indent="0">
              <a:buNone/>
            </a:pPr>
            <a:r>
              <a:rPr lang="en-US" dirty="0" smtClean="0"/>
              <a:t>});</a:t>
            </a:r>
          </a:p>
          <a:p>
            <a:pPr marL="0" indent="0">
              <a:buNone/>
            </a:pPr>
            <a:r>
              <a:rPr lang="en-US" dirty="0" err="1"/>
              <a:t>w</a:t>
            </a:r>
            <a:r>
              <a:rPr lang="en-US" dirty="0" err="1" smtClean="0"/>
              <a:t>orker.postMessage</a:t>
            </a:r>
            <a:r>
              <a:rPr lang="en-US" dirty="0" smtClean="0"/>
              <a:t>(data);</a:t>
            </a:r>
            <a:endParaRPr lang="en-US" dirty="0"/>
          </a:p>
        </p:txBody>
      </p:sp>
    </p:spTree>
    <p:extLst>
      <p:ext uri="{BB962C8B-B14F-4D97-AF65-F5344CB8AC3E}">
        <p14:creationId xmlns:p14="http://schemas.microsoft.com/office/powerpoint/2010/main" val="13902350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WebWorker</a:t>
            </a:r>
            <a:endParaRPr lang="en-US" dirty="0"/>
          </a:p>
        </p:txBody>
      </p:sp>
      <p:sp>
        <p:nvSpPr>
          <p:cNvPr id="3" name="Content Placeholder 2"/>
          <p:cNvSpPr>
            <a:spLocks noGrp="1"/>
          </p:cNvSpPr>
          <p:nvPr>
            <p:ph idx="1"/>
          </p:nvPr>
        </p:nvSpPr>
        <p:spPr/>
        <p:txBody>
          <a:bodyPr/>
          <a:lstStyle/>
          <a:p>
            <a:pPr marL="0" indent="0">
              <a:buNone/>
            </a:pPr>
            <a:r>
              <a:rPr lang="en-US" dirty="0" smtClean="0"/>
              <a:t>//From Worker JavaScript side</a:t>
            </a:r>
          </a:p>
          <a:p>
            <a:pPr marL="0" indent="0">
              <a:buNone/>
            </a:pPr>
            <a:r>
              <a:rPr lang="en-US" dirty="0" err="1" smtClean="0"/>
              <a:t>addEventListener</a:t>
            </a:r>
            <a:r>
              <a:rPr lang="en-US" dirty="0" smtClean="0"/>
              <a:t>(“</a:t>
            </a:r>
            <a:r>
              <a:rPr lang="en-US" dirty="0" err="1" smtClean="0"/>
              <a:t>message”,function</a:t>
            </a:r>
            <a:r>
              <a:rPr lang="en-US" dirty="0" smtClean="0"/>
              <a:t>(e){</a:t>
            </a:r>
          </a:p>
          <a:p>
            <a:pPr marL="0" indent="0">
              <a:buNone/>
            </a:pPr>
            <a:r>
              <a:rPr lang="en-US" dirty="0"/>
              <a:t> </a:t>
            </a:r>
            <a:r>
              <a:rPr lang="en-US" dirty="0" smtClean="0"/>
              <a:t>  //receive command from html</a:t>
            </a:r>
          </a:p>
          <a:p>
            <a:pPr marL="0" indent="0">
              <a:buNone/>
            </a:pPr>
            <a:r>
              <a:rPr lang="en-US" dirty="0"/>
              <a:t> </a:t>
            </a:r>
            <a:r>
              <a:rPr lang="en-US" dirty="0" smtClean="0"/>
              <a:t>  </a:t>
            </a:r>
            <a:r>
              <a:rPr lang="en-US" dirty="0" err="1" smtClean="0"/>
              <a:t>var</a:t>
            </a:r>
            <a:r>
              <a:rPr lang="en-US" dirty="0" smtClean="0"/>
              <a:t> data = </a:t>
            </a:r>
            <a:r>
              <a:rPr lang="en-US" dirty="0" err="1" smtClean="0"/>
              <a:t>e.data</a:t>
            </a:r>
            <a:r>
              <a:rPr lang="en-US" dirty="0" smtClean="0"/>
              <a:t>;</a:t>
            </a:r>
          </a:p>
          <a:p>
            <a:pPr marL="0" indent="0">
              <a:buNone/>
            </a:pPr>
            <a:r>
              <a:rPr lang="en-US" dirty="0" smtClean="0"/>
              <a:t>});</a:t>
            </a:r>
          </a:p>
          <a:p>
            <a:pPr marL="0" indent="0">
              <a:buNone/>
            </a:pPr>
            <a:r>
              <a:rPr lang="en-US" dirty="0" smtClean="0"/>
              <a:t>//inform html about result</a:t>
            </a:r>
          </a:p>
          <a:p>
            <a:pPr marL="0" indent="0">
              <a:buNone/>
            </a:pPr>
            <a:r>
              <a:rPr lang="en-US" dirty="0" err="1" smtClean="0"/>
              <a:t>postMessage</a:t>
            </a:r>
            <a:r>
              <a:rPr lang="en-US" dirty="0" smtClean="0"/>
              <a:t>(data);</a:t>
            </a:r>
            <a:endParaRPr lang="en-US" dirty="0"/>
          </a:p>
        </p:txBody>
      </p:sp>
    </p:spTree>
    <p:extLst>
      <p:ext uri="{BB962C8B-B14F-4D97-AF65-F5344CB8AC3E}">
        <p14:creationId xmlns:p14="http://schemas.microsoft.com/office/powerpoint/2010/main" val="106108209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036085" y="712688"/>
            <a:ext cx="4107915" cy="5844039"/>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6" name="Rectangle 5"/>
          <p:cNvSpPr/>
          <p:nvPr/>
        </p:nvSpPr>
        <p:spPr>
          <a:xfrm>
            <a:off x="246216" y="712688"/>
            <a:ext cx="4107915" cy="584403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4" name="Rectangle 3"/>
          <p:cNvSpPr/>
          <p:nvPr/>
        </p:nvSpPr>
        <p:spPr>
          <a:xfrm>
            <a:off x="647936" y="1036637"/>
            <a:ext cx="2164107" cy="71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HTML Page</a:t>
            </a:r>
            <a:endParaRPr lang="en-US" dirty="0"/>
          </a:p>
        </p:txBody>
      </p:sp>
      <p:sp>
        <p:nvSpPr>
          <p:cNvPr id="5" name="Rectangle 4"/>
          <p:cNvSpPr/>
          <p:nvPr/>
        </p:nvSpPr>
        <p:spPr>
          <a:xfrm>
            <a:off x="5789445" y="1036637"/>
            <a:ext cx="2164107" cy="71268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Worker Javascript</a:t>
            </a:r>
            <a:endParaRPr lang="en-US" dirty="0"/>
          </a:p>
        </p:txBody>
      </p:sp>
      <p:sp>
        <p:nvSpPr>
          <p:cNvPr id="8" name="Rectangle 7"/>
          <p:cNvSpPr/>
          <p:nvPr/>
        </p:nvSpPr>
        <p:spPr>
          <a:xfrm>
            <a:off x="557225" y="3045120"/>
            <a:ext cx="1373625" cy="62198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DOM</a:t>
            </a:r>
            <a:endParaRPr lang="en-US" dirty="0"/>
          </a:p>
        </p:txBody>
      </p:sp>
      <p:sp>
        <p:nvSpPr>
          <p:cNvPr id="9" name="Rectangle 8"/>
          <p:cNvSpPr/>
          <p:nvPr/>
        </p:nvSpPr>
        <p:spPr>
          <a:xfrm>
            <a:off x="2125230" y="3045120"/>
            <a:ext cx="1373625" cy="62198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XHR</a:t>
            </a:r>
            <a:endParaRPr lang="en-US" dirty="0"/>
          </a:p>
        </p:txBody>
      </p:sp>
      <p:sp>
        <p:nvSpPr>
          <p:cNvPr id="10" name="Rectangle 9"/>
          <p:cNvSpPr/>
          <p:nvPr/>
        </p:nvSpPr>
        <p:spPr>
          <a:xfrm>
            <a:off x="557225" y="4026829"/>
            <a:ext cx="1373625" cy="62198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CSS</a:t>
            </a:r>
            <a:endParaRPr lang="en-US" dirty="0"/>
          </a:p>
        </p:txBody>
      </p:sp>
      <p:sp>
        <p:nvSpPr>
          <p:cNvPr id="11" name="Rectangle 10"/>
          <p:cNvSpPr/>
          <p:nvPr/>
        </p:nvSpPr>
        <p:spPr>
          <a:xfrm>
            <a:off x="7563035" y="2183703"/>
            <a:ext cx="1373625" cy="62198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XHR</a:t>
            </a:r>
            <a:endParaRPr lang="en-US" dirty="0"/>
          </a:p>
        </p:txBody>
      </p:sp>
      <p:sp>
        <p:nvSpPr>
          <p:cNvPr id="12" name="Rectangle 11"/>
          <p:cNvSpPr/>
          <p:nvPr/>
        </p:nvSpPr>
        <p:spPr>
          <a:xfrm>
            <a:off x="557225" y="2183703"/>
            <a:ext cx="1373625" cy="62198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Variables</a:t>
            </a:r>
            <a:endParaRPr lang="en-US" dirty="0"/>
          </a:p>
        </p:txBody>
      </p:sp>
      <p:sp>
        <p:nvSpPr>
          <p:cNvPr id="14" name="Right Arrow 13"/>
          <p:cNvSpPr/>
          <p:nvPr/>
        </p:nvSpPr>
        <p:spPr>
          <a:xfrm>
            <a:off x="3148970" y="4026829"/>
            <a:ext cx="1788304" cy="7805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postMessage</a:t>
            </a:r>
            <a:r>
              <a:rPr lang="en-US" dirty="0" smtClean="0"/>
              <a:t>()</a:t>
            </a:r>
            <a:endParaRPr lang="en-US" dirty="0"/>
          </a:p>
        </p:txBody>
      </p:sp>
      <p:sp>
        <p:nvSpPr>
          <p:cNvPr id="15" name="Right Arrow 14"/>
          <p:cNvSpPr/>
          <p:nvPr/>
        </p:nvSpPr>
        <p:spPr>
          <a:xfrm>
            <a:off x="5284055" y="4026829"/>
            <a:ext cx="1788304" cy="7805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Event message</a:t>
            </a:r>
            <a:endParaRPr lang="en-US" dirty="0"/>
          </a:p>
        </p:txBody>
      </p:sp>
      <p:sp>
        <p:nvSpPr>
          <p:cNvPr id="16" name="Right Arrow 15"/>
          <p:cNvSpPr/>
          <p:nvPr/>
        </p:nvSpPr>
        <p:spPr>
          <a:xfrm flipH="1">
            <a:off x="4509637" y="5151076"/>
            <a:ext cx="1914786" cy="7805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postMessage</a:t>
            </a:r>
            <a:r>
              <a:rPr lang="en-US" dirty="0" smtClean="0"/>
              <a:t>()</a:t>
            </a:r>
            <a:endParaRPr lang="en-US" dirty="0"/>
          </a:p>
        </p:txBody>
      </p:sp>
      <p:sp>
        <p:nvSpPr>
          <p:cNvPr id="17" name="Right Arrow 16"/>
          <p:cNvSpPr/>
          <p:nvPr/>
        </p:nvSpPr>
        <p:spPr>
          <a:xfrm flipH="1">
            <a:off x="2191577" y="5151076"/>
            <a:ext cx="1914786" cy="78057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Event message</a:t>
            </a:r>
            <a:endParaRPr lang="en-US" dirty="0"/>
          </a:p>
        </p:txBody>
      </p:sp>
      <p:sp>
        <p:nvSpPr>
          <p:cNvPr id="18" name="TextBox 17"/>
          <p:cNvSpPr txBox="1"/>
          <p:nvPr/>
        </p:nvSpPr>
        <p:spPr>
          <a:xfrm>
            <a:off x="6116518" y="6116157"/>
            <a:ext cx="2820142" cy="369332"/>
          </a:xfrm>
          <a:prstGeom prst="rect">
            <a:avLst/>
          </a:prstGeom>
          <a:noFill/>
        </p:spPr>
        <p:txBody>
          <a:bodyPr wrap="square" rtlCol="0">
            <a:spAutoFit/>
          </a:bodyPr>
          <a:lstStyle/>
          <a:p>
            <a:r>
              <a:rPr lang="en-US" dirty="0" smtClean="0"/>
              <a:t>Separate Javascript Context</a:t>
            </a:r>
            <a:endParaRPr lang="en-US" dirty="0"/>
          </a:p>
        </p:txBody>
      </p:sp>
      <p:sp>
        <p:nvSpPr>
          <p:cNvPr id="19" name="TextBox 18"/>
          <p:cNvSpPr txBox="1"/>
          <p:nvPr/>
        </p:nvSpPr>
        <p:spPr>
          <a:xfrm>
            <a:off x="942882" y="6116157"/>
            <a:ext cx="2820142" cy="369332"/>
          </a:xfrm>
          <a:prstGeom prst="rect">
            <a:avLst/>
          </a:prstGeom>
          <a:noFill/>
        </p:spPr>
        <p:txBody>
          <a:bodyPr wrap="square" rtlCol="0">
            <a:spAutoFit/>
          </a:bodyPr>
          <a:lstStyle/>
          <a:p>
            <a:r>
              <a:rPr lang="en-US" dirty="0" smtClean="0"/>
              <a:t>Web Page Context</a:t>
            </a:r>
            <a:endParaRPr lang="en-US" dirty="0"/>
          </a:p>
        </p:txBody>
      </p:sp>
    </p:spTree>
    <p:extLst>
      <p:ext uri="{BB962C8B-B14F-4D97-AF65-F5344CB8AC3E}">
        <p14:creationId xmlns:p14="http://schemas.microsoft.com/office/powerpoint/2010/main" val="376073223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File System and Drag and Drop</a:t>
            </a:r>
            <a:endParaRPr lang="en-US" dirty="0"/>
          </a:p>
        </p:txBody>
      </p:sp>
    </p:spTree>
    <p:extLst>
      <p:ext uri="{BB962C8B-B14F-4D97-AF65-F5344CB8AC3E}">
        <p14:creationId xmlns:p14="http://schemas.microsoft.com/office/powerpoint/2010/main" val="188940810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520700"/>
            <a:ext cx="9144000" cy="5799718"/>
          </a:xfrm>
          <a:prstGeom prst="rect">
            <a:avLst/>
          </a:prstGeom>
        </p:spPr>
      </p:pic>
    </p:spTree>
    <p:extLst>
      <p:ext uri="{BB962C8B-B14F-4D97-AF65-F5344CB8AC3E}">
        <p14:creationId xmlns:p14="http://schemas.microsoft.com/office/powerpoint/2010/main" val="377311122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Required Setup</a:t>
            </a:r>
            <a:endParaRPr lang="en-US" dirty="0"/>
          </a:p>
        </p:txBody>
      </p:sp>
      <p:sp>
        <p:nvSpPr>
          <p:cNvPr id="3" name="Content Placeholder 2"/>
          <p:cNvSpPr>
            <a:spLocks noGrp="1"/>
          </p:cNvSpPr>
          <p:nvPr>
            <p:ph idx="1"/>
          </p:nvPr>
        </p:nvSpPr>
        <p:spPr/>
        <p:txBody>
          <a:bodyPr/>
          <a:lstStyle/>
          <a:p>
            <a:r>
              <a:rPr lang="en-US" dirty="0" smtClean="0"/>
              <a:t>Chrome 12</a:t>
            </a:r>
          </a:p>
          <a:p>
            <a:r>
              <a:rPr lang="en-US" dirty="0" smtClean="0"/>
              <a:t>Start with </a:t>
            </a:r>
            <a:r>
              <a:rPr lang="en-US" dirty="0"/>
              <a:t>command prompt </a:t>
            </a:r>
            <a:endParaRPr lang="en-US" dirty="0" smtClean="0"/>
          </a:p>
          <a:p>
            <a:pPr lvl="1"/>
            <a:r>
              <a:rPr lang="en-US" dirty="0" smtClean="0"/>
              <a:t>-</a:t>
            </a:r>
            <a:r>
              <a:rPr lang="en-US" dirty="0"/>
              <a:t>-unlimited-quota-for-</a:t>
            </a:r>
            <a:r>
              <a:rPr lang="en-US" dirty="0" smtClean="0"/>
              <a:t>files</a:t>
            </a:r>
          </a:p>
          <a:p>
            <a:pPr lvl="1"/>
            <a:r>
              <a:rPr lang="en-US" dirty="0" smtClean="0"/>
              <a:t>-</a:t>
            </a:r>
            <a:r>
              <a:rPr lang="en-US" dirty="0"/>
              <a:t>-allow-file-access-from-files</a:t>
            </a:r>
          </a:p>
          <a:p>
            <a:endParaRPr lang="en-US" dirty="0" smtClean="0"/>
          </a:p>
          <a:p>
            <a:endParaRPr lang="en-US" dirty="0" smtClean="0"/>
          </a:p>
          <a:p>
            <a:endParaRPr lang="en-US" dirty="0"/>
          </a:p>
        </p:txBody>
      </p:sp>
    </p:spTree>
    <p:extLst>
      <p:ext uri="{BB962C8B-B14F-4D97-AF65-F5344CB8AC3E}">
        <p14:creationId xmlns:p14="http://schemas.microsoft.com/office/powerpoint/2010/main" val="234026667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File System Setup</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err="1" smtClean="0"/>
              <a:t>var</a:t>
            </a:r>
            <a:r>
              <a:rPr lang="en-US" dirty="0" smtClean="0"/>
              <a:t> </a:t>
            </a:r>
            <a:r>
              <a:rPr lang="en-US" dirty="0" err="1" smtClean="0"/>
              <a:t>fileSys</a:t>
            </a:r>
            <a:endParaRPr lang="en-US" dirty="0" smtClean="0"/>
          </a:p>
          <a:p>
            <a:pPr marL="0" indent="0">
              <a:buNone/>
            </a:pPr>
            <a:r>
              <a:rPr lang="en-US" dirty="0" smtClean="0"/>
              <a:t>function </a:t>
            </a:r>
            <a:r>
              <a:rPr lang="en-US" dirty="0" err="1" smtClean="0"/>
              <a:t>onInitFs</a:t>
            </a:r>
            <a:r>
              <a:rPr lang="en-US" dirty="0" smtClean="0"/>
              <a:t>(</a:t>
            </a:r>
            <a:r>
              <a:rPr lang="en-US" dirty="0" err="1" smtClean="0"/>
              <a:t>fs</a:t>
            </a:r>
            <a:r>
              <a:rPr lang="en-US" dirty="0" smtClean="0"/>
              <a:t>){</a:t>
            </a:r>
          </a:p>
          <a:p>
            <a:pPr marL="0" indent="0">
              <a:buNone/>
            </a:pPr>
            <a:r>
              <a:rPr lang="en-US" dirty="0"/>
              <a:t> </a:t>
            </a:r>
            <a:r>
              <a:rPr lang="en-US" dirty="0" smtClean="0"/>
              <a:t> </a:t>
            </a:r>
            <a:r>
              <a:rPr lang="en-US" dirty="0" err="1" smtClean="0"/>
              <a:t>fileSys</a:t>
            </a:r>
            <a:r>
              <a:rPr lang="en-US" dirty="0" smtClean="0"/>
              <a:t>=</a:t>
            </a:r>
            <a:r>
              <a:rPr lang="en-US" dirty="0" err="1" smtClean="0"/>
              <a:t>fs</a:t>
            </a:r>
            <a:r>
              <a:rPr lang="en-US" dirty="0" smtClean="0"/>
              <a:t>;</a:t>
            </a:r>
          </a:p>
          <a:p>
            <a:pPr marL="0" indent="0">
              <a:buNone/>
            </a:pPr>
            <a:r>
              <a:rPr lang="en-US" dirty="0" smtClean="0"/>
              <a:t>}</a:t>
            </a:r>
          </a:p>
          <a:p>
            <a:pPr marL="0" indent="0">
              <a:buNone/>
            </a:pPr>
            <a:r>
              <a:rPr lang="en-US" dirty="0"/>
              <a:t>f</a:t>
            </a:r>
            <a:r>
              <a:rPr lang="en-US" dirty="0" smtClean="0"/>
              <a:t>unction </a:t>
            </a:r>
            <a:r>
              <a:rPr lang="en-US" dirty="0" err="1" smtClean="0"/>
              <a:t>errorHandler</a:t>
            </a:r>
            <a:r>
              <a:rPr lang="en-US" dirty="0" smtClean="0"/>
              <a:t>(err){</a:t>
            </a:r>
          </a:p>
          <a:p>
            <a:pPr marL="0" indent="0">
              <a:buNone/>
            </a:pPr>
            <a:r>
              <a:rPr lang="en-US" dirty="0"/>
              <a:t> </a:t>
            </a:r>
            <a:r>
              <a:rPr lang="en-US" dirty="0" smtClean="0"/>
              <a:t> alert(</a:t>
            </a:r>
            <a:r>
              <a:rPr lang="en-US" dirty="0" err="1" smtClean="0"/>
              <a:t>err.code</a:t>
            </a:r>
            <a:r>
              <a:rPr lang="en-US" dirty="0" smtClean="0"/>
              <a:t>);</a:t>
            </a:r>
          </a:p>
          <a:p>
            <a:pPr marL="0" indent="0">
              <a:buNone/>
            </a:pPr>
            <a:r>
              <a:rPr lang="en-US" dirty="0"/>
              <a:t>}</a:t>
            </a:r>
            <a:endParaRPr lang="en-US" dirty="0" smtClean="0"/>
          </a:p>
          <a:p>
            <a:pPr marL="0" indent="0">
              <a:buNone/>
            </a:pPr>
            <a:r>
              <a:rPr lang="en-US" dirty="0" err="1" smtClean="0"/>
              <a:t>window.webkitRequestFileSystem</a:t>
            </a:r>
            <a:r>
              <a:rPr lang="en-US" dirty="0"/>
              <a:t>(</a:t>
            </a:r>
            <a:r>
              <a:rPr lang="en-US" dirty="0" err="1"/>
              <a:t>window.PERSISTENT</a:t>
            </a:r>
            <a:r>
              <a:rPr lang="en-US" dirty="0"/>
              <a:t>, 5242880, </a:t>
            </a:r>
            <a:r>
              <a:rPr lang="en-US" dirty="0" err="1"/>
              <a:t>onInitFs</a:t>
            </a:r>
            <a:r>
              <a:rPr lang="en-US" dirty="0"/>
              <a:t>, </a:t>
            </a:r>
            <a:r>
              <a:rPr lang="en-US" dirty="0" err="1"/>
              <a:t>errorHandler</a:t>
            </a:r>
            <a:r>
              <a:rPr lang="en-US" dirty="0"/>
              <a:t>)</a:t>
            </a:r>
            <a:r>
              <a:rPr lang="en-US" dirty="0" smtClean="0"/>
              <a:t>;</a:t>
            </a:r>
          </a:p>
          <a:p>
            <a:pPr marL="0" indent="0">
              <a:buNone/>
            </a:pPr>
            <a:endParaRPr lang="en-US" dirty="0"/>
          </a:p>
          <a:p>
            <a:pPr marL="0" indent="0">
              <a:buNone/>
            </a:pPr>
            <a:endParaRPr lang="en-US" dirty="0"/>
          </a:p>
        </p:txBody>
      </p:sp>
      <p:sp>
        <p:nvSpPr>
          <p:cNvPr id="4" name="TextBox 3"/>
          <p:cNvSpPr txBox="1"/>
          <p:nvPr/>
        </p:nvSpPr>
        <p:spPr>
          <a:xfrm>
            <a:off x="1943808" y="6258694"/>
            <a:ext cx="6142435" cy="369332"/>
          </a:xfrm>
          <a:prstGeom prst="rect">
            <a:avLst/>
          </a:prstGeom>
          <a:noFill/>
        </p:spPr>
        <p:txBody>
          <a:bodyPr wrap="square" rtlCol="0">
            <a:spAutoFit/>
          </a:bodyPr>
          <a:lstStyle/>
          <a:p>
            <a:r>
              <a:rPr lang="en-US" dirty="0">
                <a:hlinkClick r:id="rId2"/>
              </a:rPr>
              <a:t>http://www.html5rocks.com/en/tutorials/file/</a:t>
            </a:r>
            <a:r>
              <a:rPr lang="en-US" dirty="0" err="1">
                <a:hlinkClick r:id="rId2"/>
              </a:rPr>
              <a:t>filesystem</a:t>
            </a:r>
            <a:r>
              <a:rPr lang="en-US" dirty="0">
                <a:hlinkClick r:id="rId2"/>
              </a:rPr>
              <a:t>/</a:t>
            </a:r>
            <a:endParaRPr lang="en-US" dirty="0"/>
          </a:p>
        </p:txBody>
      </p:sp>
    </p:spTree>
    <p:extLst>
      <p:ext uri="{BB962C8B-B14F-4D97-AF65-F5344CB8AC3E}">
        <p14:creationId xmlns:p14="http://schemas.microsoft.com/office/powerpoint/2010/main" val="388108651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 Directory Entry</a:t>
            </a:r>
            <a:endParaRPr lang="en-US" dirty="0"/>
          </a:p>
        </p:txBody>
      </p:sp>
      <p:sp>
        <p:nvSpPr>
          <p:cNvPr id="3" name="Content Placeholder 2"/>
          <p:cNvSpPr>
            <a:spLocks noGrp="1"/>
          </p:cNvSpPr>
          <p:nvPr>
            <p:ph idx="1"/>
          </p:nvPr>
        </p:nvSpPr>
        <p:spPr/>
        <p:txBody>
          <a:bodyPr/>
          <a:lstStyle/>
          <a:p>
            <a:pPr marL="0" indent="0">
              <a:buNone/>
            </a:pPr>
            <a:r>
              <a:rPr lang="en-US" dirty="0" smtClean="0"/>
              <a:t>Function </a:t>
            </a:r>
            <a:r>
              <a:rPr lang="en-US" dirty="0" err="1" smtClean="0"/>
              <a:t>successCallback</a:t>
            </a:r>
            <a:r>
              <a:rPr lang="en-US" dirty="0" smtClean="0"/>
              <a:t>(</a:t>
            </a:r>
            <a:r>
              <a:rPr lang="en-US" dirty="0" err="1" smtClean="0"/>
              <a:t>dirEntry</a:t>
            </a:r>
            <a:r>
              <a:rPr lang="en-US" dirty="0" smtClean="0"/>
              <a:t>){</a:t>
            </a:r>
          </a:p>
          <a:p>
            <a:pPr marL="0" indent="0">
              <a:buNone/>
            </a:pPr>
            <a:r>
              <a:rPr lang="en-US" dirty="0" smtClean="0"/>
              <a:t>}</a:t>
            </a:r>
          </a:p>
          <a:p>
            <a:pPr marL="0" indent="0">
              <a:buNone/>
            </a:pPr>
            <a:r>
              <a:rPr lang="en-US" dirty="0"/>
              <a:t>f</a:t>
            </a:r>
            <a:r>
              <a:rPr lang="en-US" dirty="0" smtClean="0"/>
              <a:t>unction </a:t>
            </a:r>
            <a:r>
              <a:rPr lang="en-US" dirty="0" err="1" smtClean="0"/>
              <a:t>errorHandler</a:t>
            </a:r>
            <a:r>
              <a:rPr lang="en-US" dirty="0" smtClean="0"/>
              <a:t>(err){</a:t>
            </a:r>
          </a:p>
          <a:p>
            <a:pPr marL="0" indent="0">
              <a:buNone/>
            </a:pPr>
            <a:r>
              <a:rPr lang="en-US" dirty="0"/>
              <a:t> </a:t>
            </a:r>
            <a:r>
              <a:rPr lang="en-US" dirty="0" smtClean="0"/>
              <a:t> alert(</a:t>
            </a:r>
            <a:r>
              <a:rPr lang="en-US" dirty="0" err="1" smtClean="0"/>
              <a:t>err.code</a:t>
            </a:r>
            <a:r>
              <a:rPr lang="en-US" dirty="0" smtClean="0"/>
              <a:t>);</a:t>
            </a:r>
          </a:p>
          <a:p>
            <a:pPr marL="0" indent="0">
              <a:buNone/>
            </a:pPr>
            <a:r>
              <a:rPr lang="en-US" dirty="0"/>
              <a:t>}</a:t>
            </a:r>
            <a:endParaRPr lang="en-US" dirty="0" smtClean="0"/>
          </a:p>
          <a:p>
            <a:pPr marL="0" indent="0">
              <a:buNone/>
            </a:pPr>
            <a:r>
              <a:rPr lang="en-US" dirty="0" err="1" smtClean="0"/>
              <a:t>fileSys.root.getDirectory</a:t>
            </a:r>
            <a:r>
              <a:rPr lang="en-US" dirty="0" smtClean="0"/>
              <a:t>(</a:t>
            </a:r>
            <a:r>
              <a:rPr lang="en-US" dirty="0" err="1" smtClean="0"/>
              <a:t>dirPath</a:t>
            </a:r>
            <a:r>
              <a:rPr lang="en-US" dirty="0" smtClean="0"/>
              <a:t>,{},</a:t>
            </a:r>
            <a:r>
              <a:rPr lang="en-US" dirty="0" err="1" smtClean="0"/>
              <a:t>successCallback,errorHandler</a:t>
            </a:r>
            <a:r>
              <a:rPr lang="en-US" dirty="0" smtClean="0"/>
              <a:t>);</a:t>
            </a:r>
            <a:endParaRPr lang="en-US" dirty="0"/>
          </a:p>
          <a:p>
            <a:pPr marL="0" indent="0">
              <a:buNone/>
            </a:pPr>
            <a:endParaRPr lang="en-US" dirty="0"/>
          </a:p>
        </p:txBody>
      </p:sp>
      <p:sp>
        <p:nvSpPr>
          <p:cNvPr id="5" name="TextBox 4"/>
          <p:cNvSpPr txBox="1"/>
          <p:nvPr/>
        </p:nvSpPr>
        <p:spPr>
          <a:xfrm>
            <a:off x="1943808" y="6258694"/>
            <a:ext cx="6142435" cy="369332"/>
          </a:xfrm>
          <a:prstGeom prst="rect">
            <a:avLst/>
          </a:prstGeom>
          <a:noFill/>
        </p:spPr>
        <p:txBody>
          <a:bodyPr wrap="square" rtlCol="0">
            <a:spAutoFit/>
          </a:bodyPr>
          <a:lstStyle/>
          <a:p>
            <a:r>
              <a:rPr lang="en-US" dirty="0">
                <a:hlinkClick r:id="rId2"/>
              </a:rPr>
              <a:t>http://www.html5rocks.com/en/tutorials/file/</a:t>
            </a:r>
            <a:r>
              <a:rPr lang="en-US" dirty="0" err="1">
                <a:hlinkClick r:id="rId2"/>
              </a:rPr>
              <a:t>filesystem</a:t>
            </a:r>
            <a:r>
              <a:rPr lang="en-US" dirty="0">
                <a:hlinkClick r:id="rId2"/>
              </a:rPr>
              <a:t>/</a:t>
            </a:r>
            <a:endParaRPr lang="en-US" dirty="0"/>
          </a:p>
        </p:txBody>
      </p:sp>
    </p:spTree>
    <p:extLst>
      <p:ext uri="{BB962C8B-B14F-4D97-AF65-F5344CB8AC3E}">
        <p14:creationId xmlns:p14="http://schemas.microsoft.com/office/powerpoint/2010/main" val="485862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6855" y="1043443"/>
            <a:ext cx="7248115" cy="5648887"/>
          </a:xfrm>
          <a:prstGeom prst="rect">
            <a:avLst/>
          </a:prstGeom>
        </p:spPr>
      </p:pic>
      <p:pic>
        <p:nvPicPr>
          <p:cNvPr id="5" name="Picture 4"/>
          <p:cNvPicPr>
            <a:picLocks noChangeAspect="1"/>
          </p:cNvPicPr>
          <p:nvPr/>
        </p:nvPicPr>
        <p:blipFill>
          <a:blip r:embed="rId3"/>
          <a:stretch>
            <a:fillRect/>
          </a:stretch>
        </p:blipFill>
        <p:spPr>
          <a:xfrm>
            <a:off x="606855" y="0"/>
            <a:ext cx="685179" cy="854505"/>
          </a:xfrm>
          <a:prstGeom prst="rect">
            <a:avLst/>
          </a:prstGeom>
        </p:spPr>
      </p:pic>
      <p:pic>
        <p:nvPicPr>
          <p:cNvPr id="6" name="Picture 5"/>
          <p:cNvPicPr>
            <a:picLocks noChangeAspect="1"/>
          </p:cNvPicPr>
          <p:nvPr/>
        </p:nvPicPr>
        <p:blipFill>
          <a:blip r:embed="rId4"/>
          <a:stretch>
            <a:fillRect/>
          </a:stretch>
        </p:blipFill>
        <p:spPr>
          <a:xfrm>
            <a:off x="1711804" y="49221"/>
            <a:ext cx="1932682" cy="805284"/>
          </a:xfrm>
          <a:prstGeom prst="rect">
            <a:avLst/>
          </a:prstGeom>
        </p:spPr>
      </p:pic>
      <p:pic>
        <p:nvPicPr>
          <p:cNvPr id="7" name="Picture 6"/>
          <p:cNvPicPr>
            <a:picLocks noChangeAspect="1"/>
          </p:cNvPicPr>
          <p:nvPr/>
        </p:nvPicPr>
        <p:blipFill>
          <a:blip r:embed="rId5"/>
          <a:stretch>
            <a:fillRect/>
          </a:stretch>
        </p:blipFill>
        <p:spPr>
          <a:xfrm>
            <a:off x="3771414" y="68668"/>
            <a:ext cx="974775" cy="974775"/>
          </a:xfrm>
          <a:prstGeom prst="rect">
            <a:avLst/>
          </a:prstGeom>
        </p:spPr>
      </p:pic>
      <p:pic>
        <p:nvPicPr>
          <p:cNvPr id="8" name="Picture 7"/>
          <p:cNvPicPr>
            <a:picLocks noChangeAspect="1"/>
          </p:cNvPicPr>
          <p:nvPr/>
        </p:nvPicPr>
        <p:blipFill>
          <a:blip r:embed="rId6"/>
          <a:stretch>
            <a:fillRect/>
          </a:stretch>
        </p:blipFill>
        <p:spPr>
          <a:xfrm>
            <a:off x="5215552" y="55224"/>
            <a:ext cx="1060017" cy="996416"/>
          </a:xfrm>
          <a:prstGeom prst="rect">
            <a:avLst/>
          </a:prstGeom>
        </p:spPr>
      </p:pic>
    </p:spTree>
    <p:extLst>
      <p:ext uri="{BB962C8B-B14F-4D97-AF65-F5344CB8AC3E}">
        <p14:creationId xmlns:p14="http://schemas.microsoft.com/office/powerpoint/2010/main" val="35286263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par>
                                <p:cTn id="11" presetID="3"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par>
                                <p:cTn id="14" presetID="3" presetClass="entr" presetSubtype="10"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linds(horizontal)">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Directory Entry</a:t>
            </a:r>
            <a:endParaRPr lang="en-US" dirty="0"/>
          </a:p>
        </p:txBody>
      </p:sp>
      <p:sp>
        <p:nvSpPr>
          <p:cNvPr id="3" name="Content Placeholder 2"/>
          <p:cNvSpPr>
            <a:spLocks noGrp="1"/>
          </p:cNvSpPr>
          <p:nvPr>
            <p:ph idx="1"/>
          </p:nvPr>
        </p:nvSpPr>
        <p:spPr/>
        <p:txBody>
          <a:bodyPr/>
          <a:lstStyle/>
          <a:p>
            <a:pPr marL="0" indent="0">
              <a:buNone/>
            </a:pPr>
            <a:r>
              <a:rPr lang="en-US" dirty="0" smtClean="0"/>
              <a:t>Function </a:t>
            </a:r>
            <a:r>
              <a:rPr lang="en-US" dirty="0" err="1" smtClean="0"/>
              <a:t>successCallback</a:t>
            </a:r>
            <a:r>
              <a:rPr lang="en-US" dirty="0" smtClean="0"/>
              <a:t>(</a:t>
            </a:r>
            <a:r>
              <a:rPr lang="en-US" dirty="0" err="1" smtClean="0"/>
              <a:t>dirEntry</a:t>
            </a:r>
            <a:r>
              <a:rPr lang="en-US" dirty="0" smtClean="0"/>
              <a:t>){</a:t>
            </a:r>
          </a:p>
          <a:p>
            <a:pPr marL="0" indent="0">
              <a:buNone/>
            </a:pPr>
            <a:r>
              <a:rPr lang="en-US" dirty="0" smtClean="0"/>
              <a:t>}</a:t>
            </a:r>
          </a:p>
          <a:p>
            <a:pPr marL="0" indent="0">
              <a:buNone/>
            </a:pPr>
            <a:r>
              <a:rPr lang="en-US" dirty="0"/>
              <a:t>f</a:t>
            </a:r>
            <a:r>
              <a:rPr lang="en-US" dirty="0" smtClean="0"/>
              <a:t>unction </a:t>
            </a:r>
            <a:r>
              <a:rPr lang="en-US" dirty="0" err="1" smtClean="0"/>
              <a:t>errorHandler</a:t>
            </a:r>
            <a:r>
              <a:rPr lang="en-US" dirty="0" smtClean="0"/>
              <a:t>(err){</a:t>
            </a:r>
          </a:p>
          <a:p>
            <a:pPr marL="0" indent="0">
              <a:buNone/>
            </a:pPr>
            <a:r>
              <a:rPr lang="en-US" dirty="0"/>
              <a:t> </a:t>
            </a:r>
            <a:r>
              <a:rPr lang="en-US" dirty="0" smtClean="0"/>
              <a:t> alert(</a:t>
            </a:r>
            <a:r>
              <a:rPr lang="en-US" dirty="0" err="1" smtClean="0"/>
              <a:t>err.code</a:t>
            </a:r>
            <a:r>
              <a:rPr lang="en-US" dirty="0" smtClean="0"/>
              <a:t>);</a:t>
            </a:r>
          </a:p>
          <a:p>
            <a:pPr marL="0" indent="0">
              <a:buNone/>
            </a:pPr>
            <a:r>
              <a:rPr lang="en-US" dirty="0"/>
              <a:t>}</a:t>
            </a:r>
            <a:endParaRPr lang="en-US" dirty="0" smtClean="0"/>
          </a:p>
          <a:p>
            <a:pPr marL="0" indent="0">
              <a:buNone/>
            </a:pPr>
            <a:r>
              <a:rPr lang="en-US" dirty="0" err="1" smtClean="0"/>
              <a:t>fileSys.root.getDirectory</a:t>
            </a:r>
            <a:r>
              <a:rPr lang="en-US" dirty="0" smtClean="0"/>
              <a:t>(</a:t>
            </a:r>
            <a:r>
              <a:rPr lang="en-US" dirty="0" err="1" smtClean="0"/>
              <a:t>dirPath</a:t>
            </a:r>
            <a:r>
              <a:rPr lang="en-US" dirty="0" smtClean="0"/>
              <a:t>,{</a:t>
            </a:r>
            <a:r>
              <a:rPr lang="en-US" dirty="0" err="1" smtClean="0"/>
              <a:t>create:true</a:t>
            </a:r>
            <a:r>
              <a:rPr lang="en-US" dirty="0" smtClean="0"/>
              <a:t>},</a:t>
            </a:r>
            <a:r>
              <a:rPr lang="en-US" dirty="0" err="1" smtClean="0"/>
              <a:t>successCallback,errorHandler</a:t>
            </a:r>
            <a:r>
              <a:rPr lang="en-US" dirty="0" smtClean="0"/>
              <a:t>);</a:t>
            </a:r>
            <a:endParaRPr lang="en-US" dirty="0"/>
          </a:p>
          <a:p>
            <a:pPr marL="0" indent="0">
              <a:buNone/>
            </a:pPr>
            <a:endParaRPr lang="en-US" dirty="0"/>
          </a:p>
        </p:txBody>
      </p:sp>
      <p:sp>
        <p:nvSpPr>
          <p:cNvPr id="4" name="TextBox 3"/>
          <p:cNvSpPr txBox="1"/>
          <p:nvPr/>
        </p:nvSpPr>
        <p:spPr>
          <a:xfrm>
            <a:off x="1943808" y="6258694"/>
            <a:ext cx="6142435" cy="369332"/>
          </a:xfrm>
          <a:prstGeom prst="rect">
            <a:avLst/>
          </a:prstGeom>
          <a:noFill/>
        </p:spPr>
        <p:txBody>
          <a:bodyPr wrap="square" rtlCol="0">
            <a:spAutoFit/>
          </a:bodyPr>
          <a:lstStyle/>
          <a:p>
            <a:r>
              <a:rPr lang="en-US" dirty="0">
                <a:hlinkClick r:id="rId2"/>
              </a:rPr>
              <a:t>http://www.html5rocks.com/en/tutorials/file/</a:t>
            </a:r>
            <a:r>
              <a:rPr lang="en-US" dirty="0" err="1">
                <a:hlinkClick r:id="rId2"/>
              </a:rPr>
              <a:t>filesystem</a:t>
            </a:r>
            <a:r>
              <a:rPr lang="en-US" dirty="0">
                <a:hlinkClick r:id="rId2"/>
              </a:rPr>
              <a:t>/</a:t>
            </a:r>
            <a:endParaRPr lang="en-US" dirty="0"/>
          </a:p>
        </p:txBody>
      </p:sp>
    </p:spTree>
    <p:extLst>
      <p:ext uri="{BB962C8B-B14F-4D97-AF65-F5344CB8AC3E}">
        <p14:creationId xmlns:p14="http://schemas.microsoft.com/office/powerpoint/2010/main" val="32429913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 Directory Entries</a:t>
            </a:r>
            <a:endParaRPr lang="en-US" dirty="0"/>
          </a:p>
        </p:txBody>
      </p:sp>
      <p:sp>
        <p:nvSpPr>
          <p:cNvPr id="3" name="Content Placeholder 2"/>
          <p:cNvSpPr>
            <a:spLocks noGrp="1"/>
          </p:cNvSpPr>
          <p:nvPr>
            <p:ph idx="1"/>
          </p:nvPr>
        </p:nvSpPr>
        <p:spPr/>
        <p:txBody>
          <a:bodyPr>
            <a:normAutofit/>
          </a:bodyPr>
          <a:lstStyle/>
          <a:p>
            <a:pPr marL="0" indent="0">
              <a:buNone/>
            </a:pPr>
            <a:r>
              <a:rPr lang="en-US" dirty="0"/>
              <a:t>f</a:t>
            </a:r>
            <a:r>
              <a:rPr lang="en-US" dirty="0" smtClean="0"/>
              <a:t>unction </a:t>
            </a:r>
            <a:r>
              <a:rPr lang="en-US" dirty="0" err="1" smtClean="0"/>
              <a:t>listFiles</a:t>
            </a:r>
            <a:r>
              <a:rPr lang="en-US" dirty="0" smtClean="0"/>
              <a:t>(entries){</a:t>
            </a:r>
          </a:p>
          <a:p>
            <a:pPr marL="0" indent="0">
              <a:buNone/>
            </a:pPr>
            <a:r>
              <a:rPr lang="en-US" dirty="0"/>
              <a:t>}</a:t>
            </a:r>
            <a:endParaRPr lang="en-US" dirty="0" smtClean="0"/>
          </a:p>
          <a:p>
            <a:pPr marL="0" indent="0">
              <a:buNone/>
            </a:pPr>
            <a:r>
              <a:rPr lang="en-US" dirty="0" err="1" smtClean="0"/>
              <a:t>dirReader</a:t>
            </a:r>
            <a:r>
              <a:rPr lang="en-US" dirty="0" smtClean="0"/>
              <a:t> </a:t>
            </a:r>
            <a:r>
              <a:rPr lang="en-US" dirty="0"/>
              <a:t>= </a:t>
            </a:r>
            <a:r>
              <a:rPr lang="en-US" dirty="0" err="1"/>
              <a:t>dirEntry.createReader</a:t>
            </a:r>
            <a:r>
              <a:rPr lang="en-US" dirty="0"/>
              <a:t>()</a:t>
            </a:r>
            <a:r>
              <a:rPr lang="en-US" dirty="0" smtClean="0"/>
              <a:t>;</a:t>
            </a:r>
          </a:p>
          <a:p>
            <a:pPr marL="0" indent="0">
              <a:buNone/>
            </a:pPr>
            <a:endParaRPr lang="en-US" dirty="0"/>
          </a:p>
          <a:p>
            <a:pPr marL="0" indent="0">
              <a:buNone/>
            </a:pPr>
            <a:r>
              <a:rPr lang="en-US" dirty="0" err="1" smtClean="0"/>
              <a:t>dirReader.readEntries</a:t>
            </a:r>
            <a:r>
              <a:rPr lang="en-US" dirty="0" smtClean="0"/>
              <a:t>(</a:t>
            </a:r>
            <a:r>
              <a:rPr lang="en-US" dirty="0" err="1" smtClean="0"/>
              <a:t>listFiles</a:t>
            </a:r>
            <a:r>
              <a:rPr lang="en-US" dirty="0" smtClean="0"/>
              <a:t>,</a:t>
            </a:r>
            <a:endParaRPr lang="en-US" dirty="0"/>
          </a:p>
          <a:p>
            <a:pPr marL="0" indent="0">
              <a:buNone/>
            </a:pPr>
            <a:r>
              <a:rPr lang="en-US" dirty="0"/>
              <a:t>                                    </a:t>
            </a:r>
            <a:r>
              <a:rPr lang="en-US" dirty="0" err="1"/>
              <a:t>errorHandler</a:t>
            </a:r>
            <a:r>
              <a:rPr lang="en-US" dirty="0"/>
              <a:t>);</a:t>
            </a:r>
          </a:p>
          <a:p>
            <a:pPr marL="0" indent="0">
              <a:buNone/>
            </a:pPr>
            <a:r>
              <a:rPr lang="en-US" dirty="0"/>
              <a:t>      </a:t>
            </a:r>
          </a:p>
        </p:txBody>
      </p:sp>
      <p:sp>
        <p:nvSpPr>
          <p:cNvPr id="4" name="TextBox 3"/>
          <p:cNvSpPr txBox="1"/>
          <p:nvPr/>
        </p:nvSpPr>
        <p:spPr>
          <a:xfrm>
            <a:off x="1943808" y="6258694"/>
            <a:ext cx="6142435" cy="369332"/>
          </a:xfrm>
          <a:prstGeom prst="rect">
            <a:avLst/>
          </a:prstGeom>
          <a:noFill/>
        </p:spPr>
        <p:txBody>
          <a:bodyPr wrap="square" rtlCol="0">
            <a:spAutoFit/>
          </a:bodyPr>
          <a:lstStyle/>
          <a:p>
            <a:r>
              <a:rPr lang="en-US" dirty="0">
                <a:hlinkClick r:id="rId2"/>
              </a:rPr>
              <a:t>http://www.html5rocks.com/en/tutorials/file/</a:t>
            </a:r>
            <a:r>
              <a:rPr lang="en-US" dirty="0" err="1">
                <a:hlinkClick r:id="rId2"/>
              </a:rPr>
              <a:t>filesystem</a:t>
            </a:r>
            <a:r>
              <a:rPr lang="en-US" dirty="0">
                <a:hlinkClick r:id="rId2"/>
              </a:rPr>
              <a:t>/</a:t>
            </a:r>
            <a:endParaRPr lang="en-US" dirty="0"/>
          </a:p>
        </p:txBody>
      </p:sp>
    </p:spTree>
    <p:extLst>
      <p:ext uri="{BB962C8B-B14F-4D97-AF65-F5344CB8AC3E}">
        <p14:creationId xmlns:p14="http://schemas.microsoft.com/office/powerpoint/2010/main" val="4188110268"/>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Drag and Drop</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&lt;div id="</a:t>
            </a:r>
            <a:r>
              <a:rPr lang="en-US" sz="2400" dirty="0" err="1"/>
              <a:t>commandHistory</a:t>
            </a:r>
            <a:r>
              <a:rPr lang="en-US" sz="2400" dirty="0"/>
              <a:t>" &gt;&lt;/div</a:t>
            </a:r>
            <a:r>
              <a:rPr lang="en-US" sz="2400" dirty="0" smtClean="0"/>
              <a:t>&gt;</a:t>
            </a:r>
          </a:p>
          <a:p>
            <a:pPr marL="0" indent="0">
              <a:buNone/>
            </a:pPr>
            <a:endParaRPr lang="en-US" sz="2400" dirty="0" smtClean="0"/>
          </a:p>
          <a:p>
            <a:pPr marL="0" indent="0">
              <a:buNone/>
            </a:pPr>
            <a:r>
              <a:rPr lang="en-US" sz="2400" dirty="0" err="1" smtClean="0"/>
              <a:t>var</a:t>
            </a:r>
            <a:r>
              <a:rPr lang="en-US" sz="2400" dirty="0" smtClean="0"/>
              <a:t> </a:t>
            </a:r>
            <a:r>
              <a:rPr lang="en-US" sz="2400" dirty="0" err="1" smtClean="0"/>
              <a:t>dropbox</a:t>
            </a:r>
            <a:r>
              <a:rPr lang="en-US" sz="2400" dirty="0" smtClean="0"/>
              <a:t> = </a:t>
            </a:r>
            <a:r>
              <a:rPr lang="en-US" sz="2400" dirty="0" err="1" smtClean="0"/>
              <a:t>document.getElementById</a:t>
            </a:r>
            <a:r>
              <a:rPr lang="en-US" sz="2400" dirty="0" smtClean="0"/>
              <a:t>(“</a:t>
            </a:r>
            <a:r>
              <a:rPr lang="en-US" sz="2400" dirty="0" err="1" smtClean="0"/>
              <a:t>commandHistory</a:t>
            </a:r>
            <a:r>
              <a:rPr lang="en-US" sz="2400" dirty="0" smtClean="0"/>
              <a:t>”);</a:t>
            </a:r>
            <a:endParaRPr lang="en-US" sz="2400" dirty="0"/>
          </a:p>
          <a:p>
            <a:pPr marL="0" indent="0">
              <a:buNone/>
            </a:pPr>
            <a:r>
              <a:rPr lang="en-US" sz="2400" dirty="0" err="1" smtClean="0"/>
              <a:t>dropbox.addEventListener</a:t>
            </a:r>
            <a:r>
              <a:rPr lang="en-US" sz="2400" dirty="0"/>
              <a:t>("</a:t>
            </a:r>
            <a:r>
              <a:rPr lang="en-US" sz="2400" dirty="0" err="1"/>
              <a:t>dragenter</a:t>
            </a:r>
            <a:r>
              <a:rPr lang="en-US" sz="2400" dirty="0"/>
              <a:t>", </a:t>
            </a:r>
            <a:r>
              <a:rPr lang="en-US" sz="2400" dirty="0" err="1"/>
              <a:t>dragEnter</a:t>
            </a:r>
            <a:r>
              <a:rPr lang="en-US" sz="2400" dirty="0"/>
              <a:t>, false);</a:t>
            </a:r>
          </a:p>
          <a:p>
            <a:pPr marL="0" indent="0">
              <a:buNone/>
            </a:pPr>
            <a:r>
              <a:rPr lang="en-US" sz="2400" dirty="0" err="1" smtClean="0"/>
              <a:t>dropbox.addEventListener</a:t>
            </a:r>
            <a:r>
              <a:rPr lang="en-US" sz="2400" dirty="0"/>
              <a:t>("</a:t>
            </a:r>
            <a:r>
              <a:rPr lang="en-US" sz="2400" dirty="0" err="1"/>
              <a:t>dragexit</a:t>
            </a:r>
            <a:r>
              <a:rPr lang="en-US" sz="2400" dirty="0"/>
              <a:t>", </a:t>
            </a:r>
            <a:r>
              <a:rPr lang="en-US" sz="2400" dirty="0" err="1"/>
              <a:t>dragExit</a:t>
            </a:r>
            <a:r>
              <a:rPr lang="en-US" sz="2400" dirty="0"/>
              <a:t>, false);</a:t>
            </a:r>
          </a:p>
          <a:p>
            <a:pPr marL="0" indent="0">
              <a:buNone/>
            </a:pPr>
            <a:r>
              <a:rPr lang="en-US" sz="2400" dirty="0" err="1" smtClean="0"/>
              <a:t>dropbox.addEventListener</a:t>
            </a:r>
            <a:r>
              <a:rPr lang="en-US" sz="2400" dirty="0"/>
              <a:t>("</a:t>
            </a:r>
            <a:r>
              <a:rPr lang="en-US" sz="2400" dirty="0" err="1"/>
              <a:t>dragover</a:t>
            </a:r>
            <a:r>
              <a:rPr lang="en-US" sz="2400" dirty="0"/>
              <a:t>", </a:t>
            </a:r>
            <a:r>
              <a:rPr lang="en-US" sz="2400" dirty="0" err="1"/>
              <a:t>dragOver</a:t>
            </a:r>
            <a:r>
              <a:rPr lang="en-US" sz="2400" dirty="0"/>
              <a:t>, false);</a:t>
            </a:r>
          </a:p>
          <a:p>
            <a:pPr marL="0" indent="0">
              <a:buNone/>
            </a:pPr>
            <a:r>
              <a:rPr lang="en-US" sz="2400" dirty="0" err="1" smtClean="0"/>
              <a:t>dropbox.addEventListener</a:t>
            </a:r>
            <a:r>
              <a:rPr lang="en-US" sz="2400" dirty="0"/>
              <a:t>("drop", drop, true);</a:t>
            </a:r>
          </a:p>
          <a:p>
            <a:pPr marL="0" indent="0">
              <a:buNone/>
            </a:pPr>
            <a:endParaRPr lang="en-US" sz="2400" dirty="0"/>
          </a:p>
        </p:txBody>
      </p:sp>
    </p:spTree>
    <p:extLst>
      <p:ext uri="{BB962C8B-B14F-4D97-AF65-F5344CB8AC3E}">
        <p14:creationId xmlns:p14="http://schemas.microsoft.com/office/powerpoint/2010/main" val="2371330966"/>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Drag and Drop</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function drop(event){</a:t>
            </a:r>
          </a:p>
          <a:p>
            <a:pPr marL="0" indent="0">
              <a:buNone/>
            </a:pPr>
            <a:r>
              <a:rPr lang="en-US" sz="2400" dirty="0" smtClean="0"/>
              <a:t>     if</a:t>
            </a:r>
            <a:r>
              <a:rPr lang="en-US" sz="2400" dirty="0"/>
              <a:t>(</a:t>
            </a:r>
            <a:r>
              <a:rPr lang="en-US" sz="2400" dirty="0" err="1"/>
              <a:t>event.dataTransfer.files</a:t>
            </a:r>
            <a:r>
              <a:rPr lang="en-US" sz="2400" dirty="0"/>
              <a:t>){</a:t>
            </a:r>
          </a:p>
          <a:p>
            <a:pPr marL="0" indent="0">
              <a:buNone/>
            </a:pPr>
            <a:r>
              <a:rPr lang="en-US" sz="2400" dirty="0"/>
              <a:t>         </a:t>
            </a:r>
            <a:r>
              <a:rPr lang="en-US" sz="2400" dirty="0" err="1"/>
              <a:t>var</a:t>
            </a:r>
            <a:r>
              <a:rPr lang="en-US" sz="2400" dirty="0"/>
              <a:t> files = </a:t>
            </a:r>
            <a:r>
              <a:rPr lang="en-US" sz="2400" dirty="0" err="1"/>
              <a:t>event.dataTransfer.files</a:t>
            </a:r>
            <a:r>
              <a:rPr lang="en-US" sz="2400" dirty="0"/>
              <a:t>;</a:t>
            </a:r>
          </a:p>
          <a:p>
            <a:pPr marL="0" indent="0">
              <a:buNone/>
            </a:pPr>
            <a:r>
              <a:rPr lang="en-US" sz="2400" dirty="0"/>
              <a:t>         for(</a:t>
            </a:r>
            <a:r>
              <a:rPr lang="en-US" sz="2400" dirty="0" err="1"/>
              <a:t>var</a:t>
            </a:r>
            <a:r>
              <a:rPr lang="en-US" sz="2400" dirty="0"/>
              <a:t> index=0;index&lt;</a:t>
            </a:r>
            <a:r>
              <a:rPr lang="en-US" sz="2400" dirty="0" err="1"/>
              <a:t>files.length;index</a:t>
            </a:r>
            <a:r>
              <a:rPr lang="en-US" sz="2400" dirty="0"/>
              <a:t>++){</a:t>
            </a:r>
          </a:p>
          <a:p>
            <a:pPr marL="0" indent="0">
              <a:buNone/>
            </a:pPr>
            <a:r>
              <a:rPr lang="en-US" sz="2400" dirty="0" smtClean="0"/>
              <a:t>            </a:t>
            </a:r>
            <a:r>
              <a:rPr lang="en-US" sz="2400" dirty="0" err="1" smtClean="0"/>
              <a:t>var</a:t>
            </a:r>
            <a:r>
              <a:rPr lang="en-US" sz="2400" dirty="0" smtClean="0"/>
              <a:t> file = files[index];</a:t>
            </a:r>
          </a:p>
          <a:p>
            <a:pPr marL="0" indent="0">
              <a:buNone/>
            </a:pPr>
            <a:r>
              <a:rPr lang="en-US" sz="2400" dirty="0"/>
              <a:t> </a:t>
            </a:r>
            <a:r>
              <a:rPr lang="en-US" sz="2400" dirty="0" smtClean="0"/>
              <a:t>           alert(“name=“+</a:t>
            </a:r>
            <a:r>
              <a:rPr lang="en-US" sz="2400" dirty="0" err="1" smtClean="0"/>
              <a:t>file.name</a:t>
            </a:r>
            <a:r>
              <a:rPr lang="en-US" sz="2400" dirty="0" smtClean="0"/>
              <a:t>);         </a:t>
            </a:r>
          </a:p>
          <a:p>
            <a:pPr marL="0" indent="0">
              <a:buNone/>
            </a:pPr>
            <a:r>
              <a:rPr lang="en-US" sz="2400" dirty="0"/>
              <a:t> </a:t>
            </a:r>
            <a:r>
              <a:rPr lang="en-US" sz="2400" dirty="0" smtClean="0"/>
              <a:t>        }</a:t>
            </a:r>
          </a:p>
          <a:p>
            <a:pPr marL="0" indent="0">
              <a:buNone/>
            </a:pPr>
            <a:r>
              <a:rPr lang="en-US" sz="2400" dirty="0"/>
              <a:t> </a:t>
            </a:r>
            <a:r>
              <a:rPr lang="en-US" sz="2400" dirty="0" smtClean="0"/>
              <a:t>     }</a:t>
            </a:r>
          </a:p>
          <a:p>
            <a:pPr marL="0" indent="0">
              <a:buNone/>
            </a:pPr>
            <a:r>
              <a:rPr lang="en-US" sz="2400" dirty="0"/>
              <a:t>}</a:t>
            </a:r>
          </a:p>
        </p:txBody>
      </p:sp>
    </p:spTree>
    <p:extLst>
      <p:ext uri="{BB962C8B-B14F-4D97-AF65-F5344CB8AC3E}">
        <p14:creationId xmlns:p14="http://schemas.microsoft.com/office/powerpoint/2010/main" val="1370619346"/>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 File</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err="1"/>
              <a:t>var</a:t>
            </a:r>
            <a:r>
              <a:rPr lang="en-US" sz="2400" dirty="0"/>
              <a:t> reader = new </a:t>
            </a:r>
            <a:r>
              <a:rPr lang="en-US" sz="2400" dirty="0" err="1"/>
              <a:t>FileReader</a:t>
            </a:r>
            <a:r>
              <a:rPr lang="en-US" sz="2400" dirty="0"/>
              <a:t>();</a:t>
            </a:r>
          </a:p>
          <a:p>
            <a:pPr marL="0" indent="0">
              <a:buNone/>
            </a:pPr>
            <a:endParaRPr lang="en-US" sz="2400" dirty="0" smtClean="0"/>
          </a:p>
          <a:p>
            <a:pPr marL="0" indent="0">
              <a:buNone/>
            </a:pPr>
            <a:r>
              <a:rPr lang="en-US" sz="2400" dirty="0" smtClean="0"/>
              <a:t>/</a:t>
            </a:r>
            <a:r>
              <a:rPr lang="en-US" sz="2400" dirty="0"/>
              <a:t>/ </a:t>
            </a:r>
            <a:r>
              <a:rPr lang="en-US" sz="2400" dirty="0" err="1"/>
              <a:t>init</a:t>
            </a:r>
            <a:r>
              <a:rPr lang="en-US" sz="2400" dirty="0"/>
              <a:t> the reader event handlers</a:t>
            </a:r>
          </a:p>
          <a:p>
            <a:pPr marL="0" indent="0">
              <a:buNone/>
            </a:pPr>
            <a:r>
              <a:rPr lang="en-US" sz="2400" dirty="0" err="1" smtClean="0"/>
              <a:t>reader.onloadend</a:t>
            </a:r>
            <a:r>
              <a:rPr lang="en-US" sz="2400" dirty="0" smtClean="0"/>
              <a:t> </a:t>
            </a:r>
            <a:r>
              <a:rPr lang="en-US" sz="2400" dirty="0"/>
              <a:t>= function(event)</a:t>
            </a:r>
            <a:r>
              <a:rPr lang="en-US" sz="2400" dirty="0" smtClean="0"/>
              <a:t>{</a:t>
            </a:r>
          </a:p>
          <a:p>
            <a:pPr marL="0" indent="0">
              <a:buNone/>
            </a:pPr>
            <a:r>
              <a:rPr lang="en-US" sz="2400" dirty="0"/>
              <a:t> </a:t>
            </a:r>
            <a:r>
              <a:rPr lang="en-US" sz="2400" dirty="0" smtClean="0"/>
              <a:t>  alert(“data=“+</a:t>
            </a:r>
            <a:r>
              <a:rPr lang="en-US" sz="2400" dirty="0" err="1" smtClean="0"/>
              <a:t>event.target.result</a:t>
            </a:r>
            <a:r>
              <a:rPr lang="en-US" sz="2400" dirty="0" smtClean="0"/>
              <a:t>);</a:t>
            </a:r>
          </a:p>
          <a:p>
            <a:pPr marL="0" indent="0">
              <a:buNone/>
            </a:pPr>
            <a:r>
              <a:rPr lang="en-US" sz="2400" dirty="0" smtClean="0"/>
              <a:t>}</a:t>
            </a:r>
          </a:p>
          <a:p>
            <a:pPr marL="0" indent="0">
              <a:buNone/>
            </a:pPr>
            <a:endParaRPr lang="en-US" sz="2400" dirty="0"/>
          </a:p>
          <a:p>
            <a:pPr marL="0" indent="0">
              <a:buNone/>
            </a:pPr>
            <a:r>
              <a:rPr lang="en-US" sz="2400" dirty="0"/>
              <a:t>// begin the read operation</a:t>
            </a:r>
          </a:p>
          <a:p>
            <a:pPr marL="0" indent="0">
              <a:buNone/>
            </a:pPr>
            <a:r>
              <a:rPr lang="en-US" sz="2400" dirty="0" err="1" smtClean="0"/>
              <a:t>reader.readAsDataURL</a:t>
            </a:r>
            <a:r>
              <a:rPr lang="en-US" sz="2400" dirty="0"/>
              <a:t>(files[index]);</a:t>
            </a:r>
          </a:p>
        </p:txBody>
      </p:sp>
    </p:spTree>
    <p:extLst>
      <p:ext uri="{BB962C8B-B14F-4D97-AF65-F5344CB8AC3E}">
        <p14:creationId xmlns:p14="http://schemas.microsoft.com/office/powerpoint/2010/main" val="2113311673"/>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Write File</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err="1"/>
              <a:t>fileSys.root.getFile</a:t>
            </a:r>
            <a:r>
              <a:rPr lang="en-US" sz="2400" dirty="0"/>
              <a:t>(</a:t>
            </a:r>
            <a:r>
              <a:rPr lang="en-US" sz="2400" dirty="0" err="1"/>
              <a:t>fileName</a:t>
            </a:r>
            <a:r>
              <a:rPr lang="en-US" sz="2400" dirty="0"/>
              <a:t>, {create: true}, </a:t>
            </a:r>
            <a:endParaRPr lang="en-US" sz="2400" dirty="0" smtClean="0"/>
          </a:p>
          <a:p>
            <a:pPr marL="0" indent="0">
              <a:buNone/>
            </a:pPr>
            <a:r>
              <a:rPr lang="en-US" sz="2400" dirty="0" smtClean="0"/>
              <a:t>	function</a:t>
            </a:r>
            <a:r>
              <a:rPr lang="en-US" sz="2400" dirty="0"/>
              <a:t>(</a:t>
            </a:r>
            <a:r>
              <a:rPr lang="en-US" sz="2400" dirty="0" err="1" smtClean="0"/>
              <a:t>fileEntry</a:t>
            </a:r>
            <a:r>
              <a:rPr lang="en-US" sz="2400" dirty="0" smtClean="0"/>
              <a:t>) {</a:t>
            </a:r>
          </a:p>
          <a:p>
            <a:pPr marL="0" indent="0">
              <a:buNone/>
            </a:pPr>
            <a:r>
              <a:rPr lang="en-US" sz="2400" dirty="0"/>
              <a:t> </a:t>
            </a:r>
            <a:r>
              <a:rPr lang="en-US" sz="2400" dirty="0" smtClean="0"/>
              <a:t>          //Now we got handle to file, lets write</a:t>
            </a:r>
          </a:p>
          <a:p>
            <a:pPr marL="0" indent="0">
              <a:buNone/>
            </a:pPr>
            <a:r>
              <a:rPr lang="en-US" sz="2400" dirty="0"/>
              <a:t>	</a:t>
            </a:r>
            <a:r>
              <a:rPr lang="en-US" sz="2400" dirty="0" smtClean="0"/>
              <a:t>},</a:t>
            </a:r>
          </a:p>
          <a:p>
            <a:pPr marL="0" indent="0">
              <a:buNone/>
            </a:pPr>
            <a:r>
              <a:rPr lang="en-US" sz="2400" dirty="0" smtClean="0"/>
              <a:t>	</a:t>
            </a:r>
            <a:r>
              <a:rPr lang="en-US" sz="2400" dirty="0" err="1" smtClean="0"/>
              <a:t>errorHandler</a:t>
            </a:r>
            <a:r>
              <a:rPr lang="en-US" sz="2400" dirty="0" smtClean="0"/>
              <a:t>);</a:t>
            </a:r>
            <a:endParaRPr lang="en-US" sz="2400" dirty="0"/>
          </a:p>
        </p:txBody>
      </p:sp>
    </p:spTree>
    <p:extLst>
      <p:ext uri="{BB962C8B-B14F-4D97-AF65-F5344CB8AC3E}">
        <p14:creationId xmlns:p14="http://schemas.microsoft.com/office/powerpoint/2010/main" val="2858986884"/>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Write File</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sz="2400" dirty="0" smtClean="0"/>
              <a:t>	</a:t>
            </a:r>
            <a:r>
              <a:rPr lang="en-US" sz="2400" dirty="0" err="1" smtClean="0"/>
              <a:t>fileEntry.createWriter</a:t>
            </a:r>
            <a:r>
              <a:rPr lang="en-US" sz="2400" dirty="0" smtClean="0"/>
              <a:t>(</a:t>
            </a:r>
          </a:p>
          <a:p>
            <a:pPr marL="0" indent="0">
              <a:buNone/>
            </a:pPr>
            <a:r>
              <a:rPr lang="en-US" sz="2400" dirty="0"/>
              <a:t>	</a:t>
            </a:r>
            <a:r>
              <a:rPr lang="en-US" sz="2400" dirty="0" smtClean="0"/>
              <a:t>	function</a:t>
            </a:r>
            <a:r>
              <a:rPr lang="en-US" sz="2400" dirty="0"/>
              <a:t>(</a:t>
            </a:r>
            <a:r>
              <a:rPr lang="en-US" sz="2400" dirty="0" err="1"/>
              <a:t>fileWriter</a:t>
            </a:r>
            <a:r>
              <a:rPr lang="en-US" sz="2400" dirty="0"/>
              <a:t>) </a:t>
            </a:r>
            <a:r>
              <a:rPr lang="en-US" sz="2400" dirty="0" smtClean="0"/>
              <a:t>{</a:t>
            </a:r>
            <a:endParaRPr lang="en-US" sz="2400" dirty="0"/>
          </a:p>
          <a:p>
            <a:pPr marL="0" indent="0">
              <a:buNone/>
            </a:pPr>
            <a:r>
              <a:rPr lang="en-US" sz="2400" dirty="0"/>
              <a:t>                     </a:t>
            </a:r>
            <a:r>
              <a:rPr lang="en-US" sz="2400" dirty="0" smtClean="0"/>
              <a:t>	</a:t>
            </a:r>
            <a:r>
              <a:rPr lang="en-US" sz="2400" dirty="0" err="1" smtClean="0"/>
              <a:t>fileWriter.onwriteend</a:t>
            </a:r>
            <a:r>
              <a:rPr lang="en-US" sz="2400" dirty="0" smtClean="0"/>
              <a:t> </a:t>
            </a:r>
            <a:r>
              <a:rPr lang="en-US" sz="2400" dirty="0"/>
              <a:t>= function(e) {</a:t>
            </a:r>
          </a:p>
          <a:p>
            <a:pPr marL="0" indent="0">
              <a:buNone/>
            </a:pPr>
            <a:r>
              <a:rPr lang="en-US" sz="2400" dirty="0" smtClean="0"/>
              <a:t>				</a:t>
            </a:r>
            <a:r>
              <a:rPr lang="en-US" sz="2400" dirty="0" err="1" smtClean="0"/>
              <a:t>logDnd</a:t>
            </a:r>
            <a:r>
              <a:rPr lang="en-US" sz="2400" dirty="0"/>
              <a:t>(</a:t>
            </a:r>
            <a:r>
              <a:rPr lang="en-US" sz="2400" dirty="0" err="1"/>
              <a:t>fileName</a:t>
            </a:r>
            <a:r>
              <a:rPr lang="en-US" sz="2400" dirty="0"/>
              <a:t>);</a:t>
            </a:r>
          </a:p>
          <a:p>
            <a:pPr marL="0" indent="0">
              <a:buNone/>
            </a:pPr>
            <a:r>
              <a:rPr lang="en-US" sz="2400" dirty="0"/>
              <a:t>                     </a:t>
            </a:r>
            <a:r>
              <a:rPr lang="en-US" sz="2400" dirty="0" smtClean="0"/>
              <a:t>	}</a:t>
            </a:r>
            <a:r>
              <a:rPr lang="en-US" sz="2400" dirty="0"/>
              <a:t>;</a:t>
            </a:r>
          </a:p>
          <a:p>
            <a:pPr marL="0" indent="0">
              <a:buNone/>
            </a:pPr>
            <a:endParaRPr lang="en-US" sz="2400" dirty="0"/>
          </a:p>
          <a:p>
            <a:pPr marL="0" indent="0">
              <a:buNone/>
            </a:pPr>
            <a:r>
              <a:rPr lang="en-US" sz="2400" dirty="0"/>
              <a:t>                     </a:t>
            </a:r>
            <a:r>
              <a:rPr lang="en-US" sz="2400" dirty="0" smtClean="0"/>
              <a:t>	</a:t>
            </a:r>
            <a:r>
              <a:rPr lang="en-US" sz="2400" dirty="0" err="1" smtClean="0"/>
              <a:t>fileWriter.onerror</a:t>
            </a:r>
            <a:r>
              <a:rPr lang="en-US" sz="2400" dirty="0" smtClean="0"/>
              <a:t> </a:t>
            </a:r>
            <a:r>
              <a:rPr lang="en-US" sz="2400" dirty="0"/>
              <a:t>= function(e) {</a:t>
            </a:r>
          </a:p>
          <a:p>
            <a:pPr marL="0" indent="0">
              <a:buNone/>
            </a:pPr>
            <a:r>
              <a:rPr lang="en-US" sz="2400" dirty="0"/>
              <a:t>                       </a:t>
            </a:r>
            <a:r>
              <a:rPr lang="en-US" sz="2400" dirty="0" smtClean="0"/>
              <a:t>		</a:t>
            </a:r>
            <a:r>
              <a:rPr lang="en-US" sz="2400" dirty="0" err="1" smtClean="0"/>
              <a:t>console.log</a:t>
            </a:r>
            <a:r>
              <a:rPr lang="en-US" sz="2400" dirty="0"/>
              <a:t>('Write failed: ' + </a:t>
            </a:r>
            <a:r>
              <a:rPr lang="en-US" sz="2400" dirty="0" err="1"/>
              <a:t>e.toString</a:t>
            </a:r>
            <a:r>
              <a:rPr lang="en-US" sz="2400" dirty="0"/>
              <a:t>());</a:t>
            </a:r>
          </a:p>
          <a:p>
            <a:pPr marL="0" indent="0">
              <a:buNone/>
            </a:pPr>
            <a:r>
              <a:rPr lang="en-US" sz="2400" dirty="0"/>
              <a:t>                     </a:t>
            </a:r>
            <a:r>
              <a:rPr lang="en-US" sz="2400" dirty="0" smtClean="0"/>
              <a:t>	}</a:t>
            </a:r>
            <a:r>
              <a:rPr lang="en-US" sz="2400" dirty="0"/>
              <a:t>;</a:t>
            </a:r>
          </a:p>
          <a:p>
            <a:pPr marL="0" indent="0">
              <a:buNone/>
            </a:pPr>
            <a:endParaRPr lang="en-US" sz="2400" dirty="0"/>
          </a:p>
          <a:p>
            <a:pPr marL="0" indent="0">
              <a:buNone/>
            </a:pPr>
            <a:r>
              <a:rPr lang="en-US" sz="2400" dirty="0"/>
              <a:t>                     </a:t>
            </a:r>
            <a:r>
              <a:rPr lang="en-US" sz="2400" dirty="0" smtClean="0"/>
              <a:t>	/</a:t>
            </a:r>
            <a:r>
              <a:rPr lang="en-US" sz="2400" dirty="0"/>
              <a:t>/ Create a new Blob and write it to </a:t>
            </a:r>
            <a:r>
              <a:rPr lang="en-US" sz="2400" dirty="0" err="1"/>
              <a:t>log.txt</a:t>
            </a:r>
            <a:r>
              <a:rPr lang="en-US" sz="2400" dirty="0"/>
              <a:t>.</a:t>
            </a:r>
          </a:p>
          <a:p>
            <a:pPr marL="0" indent="0">
              <a:buNone/>
            </a:pPr>
            <a:r>
              <a:rPr lang="en-US" sz="2400" dirty="0"/>
              <a:t>                     </a:t>
            </a:r>
            <a:r>
              <a:rPr lang="en-US" sz="2400" dirty="0" smtClean="0"/>
              <a:t>	</a:t>
            </a:r>
            <a:r>
              <a:rPr lang="en-US" sz="2400" dirty="0" err="1" smtClean="0"/>
              <a:t>var</a:t>
            </a:r>
            <a:r>
              <a:rPr lang="en-US" sz="2400" dirty="0" smtClean="0"/>
              <a:t> </a:t>
            </a:r>
            <a:r>
              <a:rPr lang="en-US" sz="2400" dirty="0"/>
              <a:t>bb = new </a:t>
            </a:r>
            <a:r>
              <a:rPr lang="en-US" sz="2400" dirty="0" err="1"/>
              <a:t>window.WebKitBlobBuilder</a:t>
            </a:r>
            <a:r>
              <a:rPr lang="en-US" sz="2400" dirty="0"/>
              <a:t>();</a:t>
            </a:r>
          </a:p>
          <a:p>
            <a:pPr marL="0" indent="0">
              <a:buNone/>
            </a:pPr>
            <a:r>
              <a:rPr lang="en-US" sz="2400" dirty="0"/>
              <a:t>                     </a:t>
            </a:r>
            <a:r>
              <a:rPr lang="en-US" sz="2400" dirty="0" smtClean="0"/>
              <a:t>	</a:t>
            </a:r>
            <a:r>
              <a:rPr lang="en-US" sz="2400" dirty="0" err="1" smtClean="0"/>
              <a:t>bb.append</a:t>
            </a:r>
            <a:r>
              <a:rPr lang="en-US" sz="2400" dirty="0"/>
              <a:t>(</a:t>
            </a:r>
            <a:r>
              <a:rPr lang="en-US" sz="2400" dirty="0" err="1"/>
              <a:t>event.target.result</a:t>
            </a:r>
            <a:r>
              <a:rPr lang="en-US" sz="2400" dirty="0"/>
              <a:t>);</a:t>
            </a:r>
          </a:p>
          <a:p>
            <a:pPr marL="0" indent="0">
              <a:buNone/>
            </a:pPr>
            <a:r>
              <a:rPr lang="en-US" sz="2400" dirty="0"/>
              <a:t>                     </a:t>
            </a:r>
            <a:r>
              <a:rPr lang="en-US" sz="2400" dirty="0" smtClean="0"/>
              <a:t>	</a:t>
            </a:r>
            <a:r>
              <a:rPr lang="en-US" sz="2400" dirty="0" err="1" smtClean="0"/>
              <a:t>fileWriter.write</a:t>
            </a:r>
            <a:r>
              <a:rPr lang="en-US" sz="2400" dirty="0"/>
              <a:t>(</a:t>
            </a:r>
            <a:r>
              <a:rPr lang="en-US" sz="2400" dirty="0" err="1"/>
              <a:t>bb.getBlob</a:t>
            </a:r>
            <a:r>
              <a:rPr lang="en-US" sz="2400" dirty="0"/>
              <a:t>('text/plain'));</a:t>
            </a:r>
          </a:p>
          <a:p>
            <a:pPr marL="0" indent="0">
              <a:buNone/>
            </a:pPr>
            <a:r>
              <a:rPr lang="en-US" sz="2400" dirty="0" smtClean="0"/>
              <a:t>		}</a:t>
            </a:r>
            <a:r>
              <a:rPr lang="en-US" sz="2400" dirty="0"/>
              <a:t>, </a:t>
            </a:r>
            <a:endParaRPr lang="en-US" sz="2400" dirty="0" smtClean="0"/>
          </a:p>
          <a:p>
            <a:pPr marL="0" indent="0">
              <a:buNone/>
            </a:pPr>
            <a:r>
              <a:rPr lang="en-US" sz="2400" dirty="0"/>
              <a:t>	</a:t>
            </a:r>
            <a:r>
              <a:rPr lang="en-US" sz="2400" dirty="0" smtClean="0"/>
              <a:t>	</a:t>
            </a:r>
            <a:r>
              <a:rPr lang="en-US" sz="2400" dirty="0" err="1" smtClean="0"/>
              <a:t>errorHandler</a:t>
            </a:r>
            <a:endParaRPr lang="en-US" sz="2400" dirty="0"/>
          </a:p>
          <a:p>
            <a:pPr marL="0" indent="0">
              <a:buNone/>
            </a:pPr>
            <a:r>
              <a:rPr lang="en-US" sz="2400" dirty="0" smtClean="0"/>
              <a:t>)</a:t>
            </a:r>
            <a:r>
              <a:rPr lang="en-US" sz="2400" dirty="0"/>
              <a:t>;</a:t>
            </a:r>
          </a:p>
        </p:txBody>
      </p:sp>
    </p:spTree>
    <p:extLst>
      <p:ext uri="{BB962C8B-B14F-4D97-AF65-F5344CB8AC3E}">
        <p14:creationId xmlns:p14="http://schemas.microsoft.com/office/powerpoint/2010/main" val="3336389737"/>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 more about File System</a:t>
            </a:r>
            <a:endParaRPr lang="en-US" dirty="0"/>
          </a:p>
        </p:txBody>
      </p:sp>
      <p:sp>
        <p:nvSpPr>
          <p:cNvPr id="4" name="Content Placeholder 3"/>
          <p:cNvSpPr txBox="1">
            <a:spLocks noGrp="1"/>
          </p:cNvSpPr>
          <p:nvPr>
            <p:ph idx="1"/>
          </p:nvPr>
        </p:nvSpPr>
        <p:spPr>
          <a:prstGeom prst="rect">
            <a:avLst/>
          </a:prstGeom>
          <a:noFill/>
        </p:spPr>
        <p:txBody>
          <a:bodyPr wrap="square" rtlCol="0">
            <a:spAutoFit/>
          </a:bodyPr>
          <a:lstStyle/>
          <a:p>
            <a:r>
              <a:rPr lang="en-US" dirty="0">
                <a:hlinkClick r:id="rId2"/>
              </a:rPr>
              <a:t>http://www.html5rocks.com/en/tutorials/file/</a:t>
            </a:r>
            <a:r>
              <a:rPr lang="en-US" dirty="0" err="1">
                <a:hlinkClick r:id="rId2"/>
              </a:rPr>
              <a:t>filesystem</a:t>
            </a:r>
            <a:r>
              <a:rPr lang="en-US" dirty="0">
                <a:hlinkClick r:id="rId2"/>
              </a:rPr>
              <a:t>/</a:t>
            </a:r>
            <a:endParaRPr lang="en-US" dirty="0"/>
          </a:p>
        </p:txBody>
      </p:sp>
    </p:spTree>
    <p:extLst>
      <p:ext uri="{BB962C8B-B14F-4D97-AF65-F5344CB8AC3E}">
        <p14:creationId xmlns:p14="http://schemas.microsoft.com/office/powerpoint/2010/main" val="2476379188"/>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Geo</a:t>
            </a:r>
            <a:endParaRPr lang="en-US" dirty="0"/>
          </a:p>
        </p:txBody>
      </p:sp>
    </p:spTree>
    <p:extLst>
      <p:ext uri="{BB962C8B-B14F-4D97-AF65-F5344CB8AC3E}">
        <p14:creationId xmlns:p14="http://schemas.microsoft.com/office/powerpoint/2010/main" val="780791349"/>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Geo Demo</a:t>
            </a:r>
            <a:endParaRPr lang="en-US" dirty="0"/>
          </a:p>
        </p:txBody>
      </p:sp>
      <p:sp>
        <p:nvSpPr>
          <p:cNvPr id="2" name="Content Placeholder 1"/>
          <p:cNvSpPr>
            <a:spLocks noGrp="1"/>
          </p:cNvSpPr>
          <p:nvPr>
            <p:ph idx="1"/>
          </p:nvPr>
        </p:nvSpPr>
        <p:spPr/>
        <p:txBody>
          <a:bodyPr>
            <a:normAutofit/>
          </a:bodyPr>
          <a:lstStyle/>
          <a:p>
            <a:pPr marL="0" indent="0">
              <a:buNone/>
            </a:pPr>
            <a:r>
              <a:rPr lang="en-US" sz="2400" dirty="0"/>
              <a:t>f</a:t>
            </a:r>
            <a:r>
              <a:rPr lang="en-US" sz="2400" dirty="0" smtClean="0"/>
              <a:t>unction success(position){</a:t>
            </a:r>
          </a:p>
          <a:p>
            <a:pPr marL="0" indent="0">
              <a:buNone/>
            </a:pPr>
            <a:r>
              <a:rPr lang="en-US" sz="2400" dirty="0"/>
              <a:t> </a:t>
            </a:r>
            <a:r>
              <a:rPr lang="en-US" sz="2400" dirty="0" smtClean="0"/>
              <a:t> alert(“</a:t>
            </a:r>
            <a:r>
              <a:rPr lang="en-US" sz="2400" dirty="0" err="1" smtClean="0"/>
              <a:t>lat</a:t>
            </a:r>
            <a:r>
              <a:rPr lang="en-US" sz="2400" dirty="0" smtClean="0"/>
              <a:t>=“+</a:t>
            </a:r>
            <a:r>
              <a:rPr lang="en-US" sz="2400" dirty="0" err="1" smtClean="0"/>
              <a:t>position.coords.latitude</a:t>
            </a:r>
            <a:r>
              <a:rPr lang="en-US" sz="2400" dirty="0" smtClean="0"/>
              <a:t>);</a:t>
            </a:r>
          </a:p>
          <a:p>
            <a:pPr marL="0" indent="0">
              <a:buNone/>
            </a:pPr>
            <a:r>
              <a:rPr lang="en-US" sz="2400" dirty="0"/>
              <a:t> alert(“</a:t>
            </a:r>
            <a:r>
              <a:rPr lang="en-US" sz="2400" dirty="0" err="1" smtClean="0"/>
              <a:t>lng</a:t>
            </a:r>
            <a:r>
              <a:rPr lang="en-US" sz="2400" dirty="0" smtClean="0"/>
              <a:t>=</a:t>
            </a:r>
            <a:r>
              <a:rPr lang="en-US" sz="2400" dirty="0"/>
              <a:t>“+</a:t>
            </a:r>
            <a:r>
              <a:rPr lang="en-US" sz="2400" dirty="0" err="1" smtClean="0"/>
              <a:t>position.coords.longitude</a:t>
            </a:r>
            <a:r>
              <a:rPr lang="en-US" sz="2400" dirty="0" smtClean="0"/>
              <a:t>)</a:t>
            </a:r>
            <a:r>
              <a:rPr lang="en-US" sz="2400" dirty="0"/>
              <a:t>;</a:t>
            </a:r>
            <a:endParaRPr lang="en-US" sz="2400" dirty="0" smtClean="0"/>
          </a:p>
          <a:p>
            <a:pPr marL="0" indent="0">
              <a:buNone/>
            </a:pPr>
            <a:r>
              <a:rPr lang="en-US" sz="2400" dirty="0" smtClean="0"/>
              <a:t>}</a:t>
            </a:r>
          </a:p>
          <a:p>
            <a:pPr marL="0" indent="0">
              <a:buNone/>
            </a:pPr>
            <a:r>
              <a:rPr lang="en-US" sz="2400" dirty="0" smtClean="0"/>
              <a:t>if </a:t>
            </a:r>
            <a:r>
              <a:rPr lang="en-US" sz="2400" dirty="0"/>
              <a:t>(</a:t>
            </a:r>
            <a:r>
              <a:rPr lang="en-US" sz="2400" dirty="0" err="1"/>
              <a:t>navigator.geolocation</a:t>
            </a:r>
            <a:r>
              <a:rPr lang="en-US" sz="2400" dirty="0"/>
              <a:t>) {</a:t>
            </a:r>
          </a:p>
          <a:p>
            <a:pPr marL="0" indent="0">
              <a:buNone/>
            </a:pPr>
            <a:r>
              <a:rPr lang="en-US" sz="2400" dirty="0"/>
              <a:t> </a:t>
            </a:r>
            <a:r>
              <a:rPr lang="en-US" sz="2400" dirty="0" smtClean="0"/>
              <a:t> </a:t>
            </a:r>
            <a:r>
              <a:rPr lang="en-US" sz="2400" dirty="0" err="1" smtClean="0"/>
              <a:t>navigator.geolocation.getCurrentPosition</a:t>
            </a:r>
            <a:r>
              <a:rPr lang="en-US" sz="2400" dirty="0"/>
              <a:t>(success, error);</a:t>
            </a:r>
          </a:p>
          <a:p>
            <a:pPr marL="0" indent="0">
              <a:buNone/>
            </a:pPr>
            <a:r>
              <a:rPr lang="en-US" sz="2400" dirty="0" smtClean="0"/>
              <a:t>} </a:t>
            </a:r>
            <a:r>
              <a:rPr lang="en-US" sz="2400" dirty="0"/>
              <a:t>else </a:t>
            </a:r>
            <a:r>
              <a:rPr lang="en-US" sz="2400" dirty="0" smtClean="0"/>
              <a:t>{</a:t>
            </a:r>
          </a:p>
          <a:p>
            <a:pPr marL="0" indent="0">
              <a:buNone/>
            </a:pPr>
            <a:r>
              <a:rPr lang="en-US" sz="2400" dirty="0"/>
              <a:t> </a:t>
            </a:r>
            <a:r>
              <a:rPr lang="en-US" sz="2400" dirty="0" smtClean="0"/>
              <a:t> error</a:t>
            </a:r>
            <a:r>
              <a:rPr lang="en-US" sz="2400" dirty="0"/>
              <a:t>('not supported')</a:t>
            </a:r>
            <a:r>
              <a:rPr lang="en-US" sz="2400" dirty="0" smtClean="0"/>
              <a:t>;</a:t>
            </a:r>
          </a:p>
          <a:p>
            <a:pPr marL="0" indent="0">
              <a:buNone/>
            </a:pPr>
            <a:r>
              <a:rPr lang="en-US" sz="2400" dirty="0" smtClean="0"/>
              <a:t>}</a:t>
            </a:r>
            <a:endParaRPr lang="en-US" sz="2400" dirty="0"/>
          </a:p>
        </p:txBody>
      </p:sp>
    </p:spTree>
    <p:extLst>
      <p:ext uri="{BB962C8B-B14F-4D97-AF65-F5344CB8AC3E}">
        <p14:creationId xmlns:p14="http://schemas.microsoft.com/office/powerpoint/2010/main" val="1020934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When will HTML 5 be ready?</a:t>
            </a:r>
            <a:endParaRPr lang="en-US" dirty="0"/>
          </a:p>
        </p:txBody>
      </p:sp>
    </p:spTree>
    <p:extLst>
      <p:ext uri="{BB962C8B-B14F-4D97-AF65-F5344CB8AC3E}">
        <p14:creationId xmlns:p14="http://schemas.microsoft.com/office/powerpoint/2010/main" val="3989532104"/>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Device Orientation</a:t>
            </a:r>
            <a:endParaRPr lang="en-US" dirty="0"/>
          </a:p>
        </p:txBody>
      </p:sp>
    </p:spTree>
    <p:extLst>
      <p:ext uri="{BB962C8B-B14F-4D97-AF65-F5344CB8AC3E}">
        <p14:creationId xmlns:p14="http://schemas.microsoft.com/office/powerpoint/2010/main" val="2544264369"/>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Device Orientation Demo</a:t>
            </a:r>
            <a:endParaRPr lang="en-US" dirty="0"/>
          </a:p>
        </p:txBody>
      </p:sp>
      <p:pic>
        <p:nvPicPr>
          <p:cNvPr id="4" name="Picture 3"/>
          <p:cNvPicPr>
            <a:picLocks noChangeAspect="1"/>
          </p:cNvPicPr>
          <p:nvPr/>
        </p:nvPicPr>
        <p:blipFill>
          <a:blip r:embed="rId2"/>
          <a:stretch>
            <a:fillRect/>
          </a:stretch>
        </p:blipFill>
        <p:spPr>
          <a:xfrm>
            <a:off x="1915608" y="1721980"/>
            <a:ext cx="4252745" cy="4591785"/>
          </a:xfrm>
          <a:prstGeom prst="rect">
            <a:avLst/>
          </a:prstGeom>
        </p:spPr>
      </p:pic>
    </p:spTree>
    <p:extLst>
      <p:ext uri="{BB962C8B-B14F-4D97-AF65-F5344CB8AC3E}">
        <p14:creationId xmlns:p14="http://schemas.microsoft.com/office/powerpoint/2010/main" val="73261600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Device Orientation Demo</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err="1"/>
              <a:t>var</a:t>
            </a:r>
            <a:r>
              <a:rPr lang="en-US" dirty="0"/>
              <a:t> </a:t>
            </a:r>
            <a:r>
              <a:rPr lang="en-US" dirty="0" err="1"/>
              <a:t>iphone</a:t>
            </a:r>
            <a:r>
              <a:rPr lang="en-US" dirty="0"/>
              <a:t> = </a:t>
            </a:r>
            <a:r>
              <a:rPr lang="en-US" dirty="0" err="1"/>
              <a:t>document.getElementById</a:t>
            </a:r>
            <a:r>
              <a:rPr lang="en-US" dirty="0"/>
              <a:t>("</a:t>
            </a:r>
            <a:r>
              <a:rPr lang="en-US" dirty="0" err="1"/>
              <a:t>iphone</a:t>
            </a:r>
            <a:r>
              <a:rPr lang="en-US" dirty="0"/>
              <a:t>");</a:t>
            </a:r>
          </a:p>
          <a:p>
            <a:pPr marL="0" indent="0">
              <a:buNone/>
            </a:pPr>
            <a:endParaRPr lang="en-US" dirty="0" smtClean="0"/>
          </a:p>
          <a:p>
            <a:pPr marL="0" indent="0">
              <a:buNone/>
            </a:pPr>
            <a:r>
              <a:rPr lang="en-US" dirty="0" err="1" smtClean="0"/>
              <a:t>window.addEventListener</a:t>
            </a:r>
            <a:r>
              <a:rPr lang="en-US" dirty="0"/>
              <a:t>("</a:t>
            </a:r>
            <a:r>
              <a:rPr lang="en-US" dirty="0" err="1"/>
              <a:t>deviceorientation</a:t>
            </a:r>
            <a:r>
              <a:rPr lang="en-US" dirty="0"/>
              <a:t>",function(event){      </a:t>
            </a:r>
            <a:endParaRPr lang="en-US" dirty="0" smtClean="0"/>
          </a:p>
          <a:p>
            <a:pPr marL="0" indent="0">
              <a:buNone/>
            </a:pPr>
            <a:endParaRPr lang="en-US" dirty="0" smtClean="0"/>
          </a:p>
          <a:p>
            <a:pPr marL="0" indent="0">
              <a:buNone/>
            </a:pPr>
            <a:r>
              <a:rPr lang="en-US" dirty="0" smtClean="0"/>
              <a:t>      </a:t>
            </a:r>
            <a:r>
              <a:rPr lang="en-US" dirty="0" err="1" smtClean="0"/>
              <a:t>document.getElementById</a:t>
            </a:r>
            <a:r>
              <a:rPr lang="en-US" dirty="0"/>
              <a:t>("alpha").</a:t>
            </a:r>
            <a:r>
              <a:rPr lang="en-US" dirty="0" err="1"/>
              <a:t>innerHTML</a:t>
            </a:r>
            <a:r>
              <a:rPr lang="en-US" dirty="0"/>
              <a:t> = </a:t>
            </a:r>
            <a:r>
              <a:rPr lang="en-US" dirty="0" err="1"/>
              <a:t>event.alpha</a:t>
            </a:r>
            <a:r>
              <a:rPr lang="en-US" dirty="0"/>
              <a:t>;</a:t>
            </a:r>
          </a:p>
          <a:p>
            <a:pPr marL="0" indent="0">
              <a:buNone/>
            </a:pPr>
            <a:r>
              <a:rPr lang="en-US" dirty="0"/>
              <a:t>      </a:t>
            </a:r>
            <a:r>
              <a:rPr lang="en-US" dirty="0" err="1"/>
              <a:t>document.getElementById</a:t>
            </a:r>
            <a:r>
              <a:rPr lang="en-US" dirty="0"/>
              <a:t>("beta").</a:t>
            </a:r>
            <a:r>
              <a:rPr lang="en-US" dirty="0" err="1"/>
              <a:t>innerHTML</a:t>
            </a:r>
            <a:r>
              <a:rPr lang="en-US" dirty="0"/>
              <a:t>  = </a:t>
            </a:r>
            <a:r>
              <a:rPr lang="en-US" dirty="0" err="1"/>
              <a:t>event.beta</a:t>
            </a:r>
            <a:r>
              <a:rPr lang="en-US" dirty="0"/>
              <a:t>;</a:t>
            </a:r>
          </a:p>
          <a:p>
            <a:pPr marL="0" indent="0">
              <a:buNone/>
            </a:pPr>
            <a:r>
              <a:rPr lang="en-US" dirty="0"/>
              <a:t>      </a:t>
            </a:r>
            <a:r>
              <a:rPr lang="en-US" dirty="0" err="1"/>
              <a:t>document.getElementById</a:t>
            </a:r>
            <a:r>
              <a:rPr lang="en-US" dirty="0"/>
              <a:t>("gamma").</a:t>
            </a:r>
            <a:r>
              <a:rPr lang="en-US" dirty="0" err="1"/>
              <a:t>innerHTML</a:t>
            </a:r>
            <a:r>
              <a:rPr lang="en-US" dirty="0"/>
              <a:t> = </a:t>
            </a:r>
            <a:r>
              <a:rPr lang="en-US" dirty="0" err="1"/>
              <a:t>event.gamma</a:t>
            </a:r>
            <a:r>
              <a:rPr lang="en-US" dirty="0" smtClean="0"/>
              <a:t>;</a:t>
            </a:r>
          </a:p>
          <a:p>
            <a:pPr marL="0" indent="0">
              <a:buNone/>
            </a:pPr>
            <a:endParaRPr lang="en-US" dirty="0"/>
          </a:p>
          <a:p>
            <a:pPr marL="0" indent="0">
              <a:buNone/>
            </a:pPr>
            <a:endParaRPr lang="en-US" dirty="0"/>
          </a:p>
          <a:p>
            <a:pPr marL="0" indent="0">
              <a:buNone/>
            </a:pPr>
            <a:r>
              <a:rPr lang="en-US" dirty="0"/>
              <a:t>      </a:t>
            </a:r>
            <a:r>
              <a:rPr lang="en-US" dirty="0" err="1"/>
              <a:t>var</a:t>
            </a:r>
            <a:r>
              <a:rPr lang="en-US" dirty="0"/>
              <a:t> rotate = 'rotate(' + </a:t>
            </a:r>
            <a:r>
              <a:rPr lang="en-US" dirty="0" err="1"/>
              <a:t>event.gamma</a:t>
            </a:r>
            <a:r>
              <a:rPr lang="en-US" dirty="0"/>
              <a:t>*-1 + '</a:t>
            </a:r>
            <a:r>
              <a:rPr lang="en-US" dirty="0" err="1"/>
              <a:t>deg</a:t>
            </a:r>
            <a:r>
              <a:rPr lang="en-US" dirty="0"/>
              <a:t>)';</a:t>
            </a:r>
          </a:p>
          <a:p>
            <a:pPr marL="0" indent="0">
              <a:buNone/>
            </a:pPr>
            <a:r>
              <a:rPr lang="en-US" dirty="0"/>
              <a:t>      </a:t>
            </a:r>
            <a:r>
              <a:rPr lang="en-US" dirty="0" err="1"/>
              <a:t>var</a:t>
            </a:r>
            <a:r>
              <a:rPr lang="en-US" dirty="0"/>
              <a:t> scale = 'scale(' + ((</a:t>
            </a:r>
            <a:r>
              <a:rPr lang="en-US" dirty="0" err="1"/>
              <a:t>event.beta</a:t>
            </a:r>
            <a:r>
              <a:rPr lang="en-US" dirty="0"/>
              <a:t>/180)*2 + 1) + ')';</a:t>
            </a:r>
          </a:p>
          <a:p>
            <a:pPr marL="0" indent="0">
              <a:buNone/>
            </a:pPr>
            <a:r>
              <a:rPr lang="en-US" dirty="0"/>
              <a:t>      </a:t>
            </a:r>
            <a:r>
              <a:rPr lang="en-US" dirty="0" err="1"/>
              <a:t>iphone.style.webkitTransform</a:t>
            </a:r>
            <a:r>
              <a:rPr lang="en-US" dirty="0"/>
              <a:t> = rotate + ' ' + scale;</a:t>
            </a:r>
          </a:p>
          <a:p>
            <a:pPr marL="0" indent="0">
              <a:buNone/>
            </a:pPr>
            <a:endParaRPr lang="en-US" dirty="0"/>
          </a:p>
          <a:p>
            <a:pPr marL="0" indent="0">
              <a:buNone/>
            </a:pPr>
            <a:r>
              <a:rPr lang="en-US" dirty="0" smtClean="0"/>
              <a:t>})</a:t>
            </a:r>
            <a:r>
              <a:rPr lang="en-US" dirty="0"/>
              <a:t>;</a:t>
            </a:r>
          </a:p>
        </p:txBody>
      </p:sp>
      <p:sp>
        <p:nvSpPr>
          <p:cNvPr id="4" name="TextBox 3"/>
          <p:cNvSpPr txBox="1"/>
          <p:nvPr/>
        </p:nvSpPr>
        <p:spPr>
          <a:xfrm>
            <a:off x="1671675" y="6268398"/>
            <a:ext cx="6496776" cy="369332"/>
          </a:xfrm>
          <a:prstGeom prst="rect">
            <a:avLst/>
          </a:prstGeom>
          <a:noFill/>
        </p:spPr>
        <p:txBody>
          <a:bodyPr wrap="square" rtlCol="0">
            <a:spAutoFit/>
          </a:bodyPr>
          <a:lstStyle/>
          <a:p>
            <a:r>
              <a:rPr lang="en-US" dirty="0" smtClean="0">
                <a:hlinkClick r:id="rId2"/>
              </a:rPr>
              <a:t> http</a:t>
            </a:r>
            <a:r>
              <a:rPr lang="en-US" dirty="0">
                <a:hlinkClick r:id="rId2"/>
              </a:rPr>
              <a:t>://www.jeremyselier.com/s/demo/device_orientation.html</a:t>
            </a:r>
            <a:endParaRPr lang="en-US" dirty="0"/>
          </a:p>
        </p:txBody>
      </p:sp>
    </p:spTree>
    <p:extLst>
      <p:ext uri="{BB962C8B-B14F-4D97-AF65-F5344CB8AC3E}">
        <p14:creationId xmlns:p14="http://schemas.microsoft.com/office/powerpoint/2010/main" val="1205463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Not in few years to come</a:t>
            </a:r>
            <a:endParaRPr lang="en-US" dirty="0"/>
          </a:p>
        </p:txBody>
      </p:sp>
    </p:spTree>
    <p:extLst>
      <p:ext uri="{BB962C8B-B14F-4D97-AF65-F5344CB8AC3E}">
        <p14:creationId xmlns:p14="http://schemas.microsoft.com/office/powerpoint/2010/main" val="401788577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3255</TotalTime>
  <Words>2261</Words>
  <Application>Microsoft Macintosh PowerPoint</Application>
  <PresentationFormat>On-screen Show (4:3)</PresentationFormat>
  <Paragraphs>507</Paragraphs>
  <Slides>82</Slides>
  <Notes>1</Notes>
  <HiddenSlides>0</HiddenSlides>
  <MMClips>0</MMClips>
  <ScaleCrop>false</ScaleCrop>
  <HeadingPairs>
    <vt:vector size="4" baseType="variant">
      <vt:variant>
        <vt:lpstr>Theme</vt:lpstr>
      </vt:variant>
      <vt:variant>
        <vt:i4>1</vt:i4>
      </vt:variant>
      <vt:variant>
        <vt:lpstr>Slide Titles</vt:lpstr>
      </vt:variant>
      <vt:variant>
        <vt:i4>82</vt:i4>
      </vt:variant>
    </vt:vector>
  </HeadingPairs>
  <TitlesOfParts>
    <vt:vector size="83" baseType="lpstr">
      <vt:lpstr>Office Theme</vt:lpstr>
      <vt:lpstr>HTML 5  Hands On</vt:lpstr>
      <vt:lpstr>Topics</vt:lpstr>
      <vt:lpstr>History of HTML and way to HTML 5</vt:lpstr>
      <vt:lpstr>HTML 4.01</vt:lpstr>
      <vt:lpstr>Web Technology =  Innovation Vs Standards</vt:lpstr>
      <vt:lpstr>PowerPoint Presentation</vt:lpstr>
      <vt:lpstr>PowerPoint Presentation</vt:lpstr>
      <vt:lpstr>When will HTML 5 be ready?</vt:lpstr>
      <vt:lpstr>Not in few years to come</vt:lpstr>
      <vt:lpstr>HTML 5 Browser Compatibility</vt:lpstr>
      <vt:lpstr>PowerPoint Presentation</vt:lpstr>
      <vt:lpstr>New DocType and Tags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Section, Article, Aside</vt:lpstr>
      <vt:lpstr>PowerPoint Presentation</vt:lpstr>
      <vt:lpstr>Div Hell</vt:lpstr>
      <vt:lpstr>What is Needed?</vt:lpstr>
      <vt:lpstr>PowerPoint Presentation</vt:lpstr>
      <vt:lpstr>New Form Elements</vt:lpstr>
      <vt:lpstr>PowerPoint Presentation</vt:lpstr>
      <vt:lpstr>New HTML Form Elements</vt:lpstr>
      <vt:lpstr>Audio &amp; Video Tags</vt:lpstr>
      <vt:lpstr>Audio &amp; Video Formats &amp; Codecs</vt:lpstr>
      <vt:lpstr>Formats</vt:lpstr>
      <vt:lpstr>Audio &amp; Video Tags</vt:lpstr>
      <vt:lpstr>Tags</vt:lpstr>
      <vt:lpstr>Audio &amp; Video Events</vt:lpstr>
      <vt:lpstr>Media Events</vt:lpstr>
      <vt:lpstr>Media Events</vt:lpstr>
      <vt:lpstr>Canvas &amp; SVG</vt:lpstr>
      <vt:lpstr>Canvas</vt:lpstr>
      <vt:lpstr>Drawing Capabilities</vt:lpstr>
      <vt:lpstr>Drawing Concepts</vt:lpstr>
      <vt:lpstr>Example</vt:lpstr>
      <vt:lpstr>Psuedo Code</vt:lpstr>
      <vt:lpstr>Psuedo Code</vt:lpstr>
      <vt:lpstr>Game Concept</vt:lpstr>
      <vt:lpstr>Brick Game</vt:lpstr>
      <vt:lpstr>SVG</vt:lpstr>
      <vt:lpstr>CSS 3</vt:lpstr>
      <vt:lpstr>CSS 3 Border Radius</vt:lpstr>
      <vt:lpstr>PowerPoint Presentation</vt:lpstr>
      <vt:lpstr>CSS 3 Box Shadow</vt:lpstr>
      <vt:lpstr>PowerPoint Presentation</vt:lpstr>
      <vt:lpstr>CSS 3 Gradients</vt:lpstr>
      <vt:lpstr>PowerPoint Presentation</vt:lpstr>
      <vt:lpstr>PowerPoint Presentation</vt:lpstr>
      <vt:lpstr>CSS3 Animations</vt:lpstr>
      <vt:lpstr>CSS 3 Transformation 2D Transforms and 3D Transforms</vt:lpstr>
      <vt:lpstr>Transforms</vt:lpstr>
      <vt:lpstr>CSS 3 Transitions</vt:lpstr>
      <vt:lpstr>CSS 3 Animations</vt:lpstr>
      <vt:lpstr>PowerPoint Presentation</vt:lpstr>
      <vt:lpstr>WebWorker</vt:lpstr>
      <vt:lpstr>WebWorker</vt:lpstr>
      <vt:lpstr>WebWorker</vt:lpstr>
      <vt:lpstr>PowerPoint Presentation</vt:lpstr>
      <vt:lpstr>File System and Drag and Drop</vt:lpstr>
      <vt:lpstr>PowerPoint Presentation</vt:lpstr>
      <vt:lpstr>Required Setup</vt:lpstr>
      <vt:lpstr>File System Setup</vt:lpstr>
      <vt:lpstr>Get Directory Entry</vt:lpstr>
      <vt:lpstr>Create Directory Entry</vt:lpstr>
      <vt:lpstr>Read Directory Entries</vt:lpstr>
      <vt:lpstr>Drag and Drop</vt:lpstr>
      <vt:lpstr>Drag and Drop</vt:lpstr>
      <vt:lpstr>Read File</vt:lpstr>
      <vt:lpstr>Write File</vt:lpstr>
      <vt:lpstr>Write File</vt:lpstr>
      <vt:lpstr>Read more about File System</vt:lpstr>
      <vt:lpstr>Geo</vt:lpstr>
      <vt:lpstr>Geo Demo</vt:lpstr>
      <vt:lpstr>Device Orientation</vt:lpstr>
      <vt:lpstr>Device Orientation Demo</vt:lpstr>
      <vt:lpstr>Device Orientation Demo</vt:lpstr>
    </vt:vector>
  </TitlesOfParts>
  <Company>QuickOffice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rohit ghatol</dc:creator>
  <cp:lastModifiedBy>rohit ghatol</cp:lastModifiedBy>
  <cp:revision>190</cp:revision>
  <dcterms:created xsi:type="dcterms:W3CDTF">2011-07-20T17:14:09Z</dcterms:created>
  <dcterms:modified xsi:type="dcterms:W3CDTF">2011-07-26T19:08:59Z</dcterms:modified>
</cp:coreProperties>
</file>

<file path=docProps/thumbnail.jpeg>
</file>